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8" r:id="rId1"/>
  </p:sldMasterIdLst>
  <p:notesMasterIdLst>
    <p:notesMasterId r:id="rId20"/>
  </p:notesMasterIdLst>
  <p:handoutMasterIdLst>
    <p:handoutMasterId r:id="rId21"/>
  </p:handoutMasterIdLst>
  <p:sldIdLst>
    <p:sldId id="325" r:id="rId2"/>
    <p:sldId id="438" r:id="rId3"/>
    <p:sldId id="469" r:id="rId4"/>
    <p:sldId id="470" r:id="rId5"/>
    <p:sldId id="471" r:id="rId6"/>
    <p:sldId id="482" r:id="rId7"/>
    <p:sldId id="483" r:id="rId8"/>
    <p:sldId id="476" r:id="rId9"/>
    <p:sldId id="472" r:id="rId10"/>
    <p:sldId id="473" r:id="rId11"/>
    <p:sldId id="484" r:id="rId12"/>
    <p:sldId id="477" r:id="rId13"/>
    <p:sldId id="474" r:id="rId14"/>
    <p:sldId id="475" r:id="rId15"/>
    <p:sldId id="478" r:id="rId16"/>
    <p:sldId id="480" r:id="rId17"/>
    <p:sldId id="481" r:id="rId18"/>
    <p:sldId id="468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4F76"/>
    <a:srgbClr val="FFFF00"/>
    <a:srgbClr val="969696"/>
    <a:srgbClr val="C0C0C0"/>
    <a:srgbClr val="EAEAEA"/>
    <a:srgbClr val="EAEFF7"/>
    <a:srgbClr val="FFFF66"/>
    <a:srgbClr val="FFC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82" autoAdjust="0"/>
    <p:restoredTop sz="80207" autoAdjust="0"/>
  </p:normalViewPr>
  <p:slideViewPr>
    <p:cSldViewPr snapToGrid="0" snapToObjects="1">
      <p:cViewPr varScale="1">
        <p:scale>
          <a:sx n="59" d="100"/>
          <a:sy n="59" d="100"/>
        </p:scale>
        <p:origin x="3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4"/>
    </p:cViewPr>
  </p:sorterViewPr>
  <p:notesViewPr>
    <p:cSldViewPr snapToGrid="0" snapToObjects="1">
      <p:cViewPr varScale="1">
        <p:scale>
          <a:sx n="56" d="100"/>
          <a:sy n="5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E0FD-CBE8-4909-9993-A5BCC1741443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6B410-05C9-413F-A30A-70D96530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CD2770E-3658-4AC1-AE21-CC5D531EC09F}" type="datetime1">
              <a:rPr lang="en-US" altLang="en-US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AE1B695C-A90B-4E75-B13A-B8D824ED2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645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pitchFamily="-110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472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644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34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1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559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760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9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464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736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7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1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80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09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50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87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59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59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C51EAF-85AF-45CD-AC61-030041E5FC94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7D246B-6631-464F-BB25-165AB26CEC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2539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244784-621E-416B-BAF8-1B0F0B099D6A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A78AEC-9D24-4D0A-8F26-1A7DADD147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47248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350C8B-5EF1-4099-A62C-47A615BB8280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38C1E-935E-40A4-BBCB-1AE2FEC9FC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72553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268104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  <a:lvl2pPr>
              <a:defRPr>
                <a:solidFill>
                  <a:srgbClr val="336699"/>
                </a:solidFill>
              </a:defRPr>
            </a:lvl2pPr>
            <a:lvl3pPr>
              <a:defRPr>
                <a:solidFill>
                  <a:srgbClr val="336699"/>
                </a:solidFill>
              </a:defRPr>
            </a:lvl3pPr>
            <a:lvl4pPr>
              <a:defRPr>
                <a:solidFill>
                  <a:srgbClr val="336699"/>
                </a:solidFill>
              </a:defRPr>
            </a:lvl4pPr>
            <a:lvl5pPr>
              <a:defRPr>
                <a:solidFill>
                  <a:srgbClr val="33669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4486E2-DE1D-4EC1-BEA5-199E055496FF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CAEF20-7451-433B-967E-9E491E4546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8741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E64DB-FCCD-4EBE-9217-304D43A4AD4A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B81C76-6F4E-4EFC-8CC5-3BC87FD01F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55242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243007-EBB3-4007-A92D-7EDC7E88CAD1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7E3108-D912-4929-AA42-817BA967E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6383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25DEBD-C85E-460A-A355-B5922BE7B253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363E54-9748-4989-9B20-808BEA97DD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6105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2DD827-DD02-4677-9B7C-3A8D13929D91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F5C365-2199-45A3-9893-3F6D13E484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8131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5926D-443A-4038-8167-DBBC60B7EB27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F6BDA-ABBB-434B-80BA-2CCCC8EA4E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0633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59DA83-C49F-4EED-A431-9EE6AB1C133C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5C1A8B-8F13-4511-8B81-6F2F594B4982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9185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48A34E-BBA1-4C0E-B5F8-BE749D4CA452}" type="datetime1">
              <a:rPr lang="en-US" altLang="en-US" smtClean="0"/>
              <a:pPr>
                <a:defRPr/>
              </a:pPr>
              <a:t>12/12/2016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7D5CA4-734E-4803-A3A9-B1BEA3AD2855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39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9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04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://tlchouse.granicus.com/MediaPlayer.php?view_id=37&amp;clip_id=9912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744458" y="1011016"/>
            <a:ext cx="5745002" cy="327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641" y="4440032"/>
            <a:ext cx="47203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Texas Convention of States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Legislative Session V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269" y="506955"/>
            <a:ext cx="6211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rtl val="0"/>
              </a:rPr>
              <a:t>Convention of States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9933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Competition - 2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8"/>
            <a:ext cx="7886700" cy="4641767"/>
          </a:xfrm>
        </p:spPr>
        <p:txBody>
          <a:bodyPr>
            <a:normAutofit fontScale="77500" lnSpcReduction="2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 Balanced Budget Amendment Task Force (BBA)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Advocates for a Balanced Budget Amendment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Leadership: David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Biddulph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Key Lobbyist: David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Guldenschuh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Amendment Proposal Is Germane Under Our Application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U.S. Term Limits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Advocates for Term Limits on Congress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Pushing for Congress to Initiate the Proposed Amendment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Amendment Proposal is Germane Under Our Application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People You May See: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Brendan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Steinhauser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18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Competition - 3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Texas Nationalist Movement (TNM)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Advocates for Secession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Leadership: Nate Smith, Daniel Miller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Supported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by Raging Elephants Radio (RER)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Secession is Extra-Constitutional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42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Competition - 4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Response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Always Be Nice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Firmly Decline ANY Offer From Them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Do Not Take a Flyer, Certainly Not A Button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Avoid Any Appearance of COS Support for Them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Advocate For Them as a COS Supporter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are A Threat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Their Applications/Presence Cause Confusion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They Wish to Capitalize on OUR Grassroots – They Want to Use YOU and Your Labor – THEFT!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Are All Elitist: No Grassroots Support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01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Wolves in Sheep’s Clothing - 1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Wolf PAC – Free &amp; Fair Elections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Advocates to Overturn the SCOTUS Citizen’s United Decision – Limit Campaign Contributions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Sponsor: George Soros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Texas Lobbyist: Todd Jagger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Look for @wolf-pac.com email addresses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Amendment Proposal is NOT Germane Under Our Application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0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Wolves in Sheep’s Clothing - 2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Response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Official COS Position is Strong Opposition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Wary of Wolf PAC Members Among Our Supporters/Leaders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Leverage Their Legislative Supporters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Support the Article V Process!!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756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Pitfalls and Personalities - 1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 Out the Clock (the Calendar)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 (State Leadership) Will Keep an Internal Calendar to Trigger Calls to Action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Promoting the Whip Count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 Will Keep our Internal Whip Count Closely Held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Overconfidence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 Don’t Know What We Don’t Know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Only Count that Matters is a Vote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45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Pitfalls and Personalities - 3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Calendars Committee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 Will Work Those Members Districts Hard!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Most Difficult to Read Step in the Process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 Will Closely Monitor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90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Possible Tactics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If Things “Go South”?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Level of Magnitude Response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Alert Our Chamber Sponsor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Alert Governor Abbot and/or Lt. Gov. Patrick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District Call to Action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Statewide Call to Action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National Call to Action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 Radio Ads Before Key Actions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521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774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Political Reality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Opposition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Competition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Wolves in Sheep’s Clothing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Pitfalls and Personalities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Possible Tactics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93959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John Birch Society (JBS)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Influential at the Local Level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Irrelevant at the Capitol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Main Argument - Nullification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Members You’ll See – Davis Ford</a:t>
            </a:r>
          </a:p>
        </p:txBody>
      </p:sp>
    </p:spTree>
    <p:extLst>
      <p:ext uri="{BB962C8B-B14F-4D97-AF65-F5344CB8AC3E}">
        <p14:creationId xmlns:p14="http://schemas.microsoft.com/office/powerpoint/2010/main" val="935534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Texas Eagle Forum (TEF)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Leadership Turnover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Anti-Article V Lobbyist Left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Main Argument: Runaway Convention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Spin-Off Organization: Texas Center for Protecting the Constitution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Member You’ll See – Pat Carlson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Pat Carlson House Testimony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015-02-26 -Texas House Federalism Committee - Pat Carlson Ques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58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Libertarian Fringe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Not an Organized Group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Main Arguments: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Nullification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Jury Nullification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Runaway Convention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People You’ll See: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Barbara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Harless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Badnarik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Shirley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Spellerberg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37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Fearmongers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National Association of Gun Rights (NAGR)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Main Argument: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Fear – You’ll Lose Your 2</a:t>
            </a:r>
            <a:r>
              <a:rPr lang="en-US" sz="205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 Amendment Rights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Tactics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 err="1">
                <a:latin typeface="Arial" panose="020B0604020202020204" pitchFamily="34" charset="0"/>
                <a:cs typeface="Arial" panose="020B0604020202020204" pitchFamily="34" charset="0"/>
              </a:rPr>
              <a:t>Robo</a:t>
            </a: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-Calls – From Out-of-State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People You May See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Chris McNutt</a:t>
            </a:r>
          </a:p>
        </p:txBody>
      </p:sp>
    </p:spTree>
    <p:extLst>
      <p:ext uri="{BB962C8B-B14F-4D97-AF65-F5344CB8AC3E}">
        <p14:creationId xmlns:p14="http://schemas.microsoft.com/office/powerpoint/2010/main" val="9249227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- 5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Fearmongers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Campaign For Liberty (CFL)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Main Argument: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Fear – Runaway Convention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Run By George Soros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Tactics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 err="1">
                <a:latin typeface="Arial" panose="020B0604020202020204" pitchFamily="34" charset="0"/>
                <a:cs typeface="Arial" panose="020B0604020202020204" pitchFamily="34" charset="0"/>
              </a:rPr>
              <a:t>Robo</a:t>
            </a: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-Calls – From Out-of-State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People You May See</a:t>
            </a:r>
          </a:p>
          <a:p>
            <a:pPr marL="1314450" lvl="3" indent="-285750" fontAlgn="t">
              <a:spcAft>
                <a:spcPts val="600"/>
              </a:spcAft>
            </a:pPr>
            <a:r>
              <a:rPr lang="en-US" sz="2050" dirty="0">
                <a:latin typeface="Arial" panose="020B0604020202020204" pitchFamily="34" charset="0"/>
                <a:cs typeface="Arial" panose="020B0604020202020204" pitchFamily="34" charset="0"/>
              </a:rPr>
              <a:t>Byron </a:t>
            </a:r>
            <a:r>
              <a:rPr lang="en-US" sz="2050" dirty="0" err="1">
                <a:latin typeface="Arial" panose="020B0604020202020204" pitchFamily="34" charset="0"/>
                <a:cs typeface="Arial" panose="020B0604020202020204" pitchFamily="34" charset="0"/>
              </a:rPr>
              <a:t>Schirmbeck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695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Opposition - 6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Response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Always Be Nice – Some (especially TEF) can be won over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They are Not a Threat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Less You Mention Them, the Better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Don’t Hesitate to Adapt Your Testimony on the Fly (House Hearings)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015-03-12 - Texas House Federalism Committee - COS Testimony Shirley Spellerberg - Paul Hod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153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Competition - 1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Madison Coalition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Advocates for the Countermand Amendment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Leadership: Roman Buhler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Amendment Proposal– Same Amendment as Mentioned by CATO Institute (Congress Proposes Constraint Amendment)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Compact for America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Advocates for a Balanced Budget Amendment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Leadership: Nick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Dranias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Amendment Proposal is Germane Under Our Application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573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17379</TotalTime>
  <Words>712</Words>
  <Application>Microsoft Office PowerPoint</Application>
  <PresentationFormat>On-screen Show (4:3)</PresentationFormat>
  <Paragraphs>157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ヒラギノ角ゴ Pro W3</vt:lpstr>
      <vt:lpstr>Office Theme</vt:lpstr>
      <vt:lpstr>PowerPoint Presentation</vt:lpstr>
      <vt:lpstr>Political Reality</vt:lpstr>
      <vt:lpstr>The Opposition - 1</vt:lpstr>
      <vt:lpstr>The Opposition - 2</vt:lpstr>
      <vt:lpstr>The Opposition - 3</vt:lpstr>
      <vt:lpstr>The Opposition - 4</vt:lpstr>
      <vt:lpstr>The Opposition - 5</vt:lpstr>
      <vt:lpstr>The Opposition - 6</vt:lpstr>
      <vt:lpstr>The Competition - 1</vt:lpstr>
      <vt:lpstr>The Competition - 2</vt:lpstr>
      <vt:lpstr>The Competition - 3</vt:lpstr>
      <vt:lpstr>The Competition - 4</vt:lpstr>
      <vt:lpstr>Wolves in Sheep’s Clothing - 1</vt:lpstr>
      <vt:lpstr>Wolves in Sheep’s Clothing - 2</vt:lpstr>
      <vt:lpstr>Pitfalls and Personalities - 1</vt:lpstr>
      <vt:lpstr>Pitfalls and Personalities - 3</vt:lpstr>
      <vt:lpstr>Possible Tactics</vt:lpstr>
      <vt:lpstr>Questions?</vt:lpstr>
    </vt:vector>
  </TitlesOfParts>
  <Company>North State Symphony League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CONVENTION OF STATES</dc:title>
  <dc:creator>North State Symphony League</dc:creator>
  <cp:lastModifiedBy>Paul Hodson</cp:lastModifiedBy>
  <cp:revision>392</cp:revision>
  <dcterms:created xsi:type="dcterms:W3CDTF">2014-07-01T23:57:49Z</dcterms:created>
  <dcterms:modified xsi:type="dcterms:W3CDTF">2016-12-12T08:02:43Z</dcterms:modified>
</cp:coreProperties>
</file>