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08" r:id="rId1"/>
  </p:sldMasterIdLst>
  <p:notesMasterIdLst>
    <p:notesMasterId r:id="rId13"/>
  </p:notesMasterIdLst>
  <p:handoutMasterIdLst>
    <p:handoutMasterId r:id="rId14"/>
  </p:handoutMasterIdLst>
  <p:sldIdLst>
    <p:sldId id="325" r:id="rId2"/>
    <p:sldId id="438" r:id="rId3"/>
    <p:sldId id="469" r:id="rId4"/>
    <p:sldId id="470" r:id="rId5"/>
    <p:sldId id="471" r:id="rId6"/>
    <p:sldId id="472" r:id="rId7"/>
    <p:sldId id="473" r:id="rId8"/>
    <p:sldId id="474" r:id="rId9"/>
    <p:sldId id="476" r:id="rId10"/>
    <p:sldId id="475" r:id="rId11"/>
    <p:sldId id="468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04F76"/>
    <a:srgbClr val="FFFF00"/>
    <a:srgbClr val="969696"/>
    <a:srgbClr val="C0C0C0"/>
    <a:srgbClr val="EAEAEA"/>
    <a:srgbClr val="EAEFF7"/>
    <a:srgbClr val="FFFF66"/>
    <a:srgbClr val="FFC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82" autoAdjust="0"/>
    <p:restoredTop sz="80207" autoAdjust="0"/>
  </p:normalViewPr>
  <p:slideViewPr>
    <p:cSldViewPr snapToGrid="0" snapToObjects="1">
      <p:cViewPr varScale="1">
        <p:scale>
          <a:sx n="59" d="100"/>
          <a:sy n="59" d="100"/>
        </p:scale>
        <p:origin x="6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34"/>
    </p:cViewPr>
  </p:sorterViewPr>
  <p:notesViewPr>
    <p:cSldViewPr snapToGrid="0" snapToObjects="1">
      <p:cViewPr varScale="1">
        <p:scale>
          <a:sx n="56" d="100"/>
          <a:sy n="56" d="100"/>
        </p:scale>
        <p:origin x="277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4E0FD-CBE8-4909-9993-A5BCC1741443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6B410-05C9-413F-A30A-70D96530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54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7CD2770E-3658-4AC1-AE21-CC5D531EC09F}" type="datetime1">
              <a:rPr lang="en-US" altLang="en-US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AE1B695C-A90B-4E75-B13A-B8D824ED2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6456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10" charset="-128"/>
        <a:cs typeface="ヒラギノ角ゴ Pro W3" pitchFamily="-110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8472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10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414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54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132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218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813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667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6830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C51EAF-85AF-45CD-AC61-030041E5FC94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7D246B-6631-464F-BB25-165AB26CECC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125399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244784-621E-416B-BAF8-1B0F0B099D6A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A78AEC-9D24-4D0A-8F26-1A7DADD1479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472481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350C8B-5EF1-4099-A62C-47A615BB8280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38C1E-935E-40A4-BBCB-1AE2FEC9FC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725539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5076"/>
            <a:ext cx="7886700" cy="723070"/>
          </a:xfrm>
        </p:spPr>
        <p:txBody>
          <a:bodyPr/>
          <a:lstStyle>
            <a:lvl1pPr>
              <a:defRPr>
                <a:solidFill>
                  <a:srgbClr val="3366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0819"/>
            <a:ext cx="7886700" cy="4268104"/>
          </a:xfrm>
        </p:spPr>
        <p:txBody>
          <a:bodyPr/>
          <a:lstStyle>
            <a:lvl1pPr>
              <a:defRPr>
                <a:solidFill>
                  <a:srgbClr val="336699"/>
                </a:solidFill>
              </a:defRPr>
            </a:lvl1pPr>
            <a:lvl2pPr>
              <a:defRPr>
                <a:solidFill>
                  <a:srgbClr val="336699"/>
                </a:solidFill>
              </a:defRPr>
            </a:lvl2pPr>
            <a:lvl3pPr>
              <a:defRPr>
                <a:solidFill>
                  <a:srgbClr val="336699"/>
                </a:solidFill>
              </a:defRPr>
            </a:lvl3pPr>
            <a:lvl4pPr>
              <a:defRPr>
                <a:solidFill>
                  <a:srgbClr val="336699"/>
                </a:solidFill>
              </a:defRPr>
            </a:lvl4pPr>
            <a:lvl5pPr>
              <a:defRPr>
                <a:solidFill>
                  <a:srgbClr val="33669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D4486E2-DE1D-4EC1-BEA5-199E055496FF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CAEF20-7451-433B-967E-9E491E45467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874177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BE64DB-FCCD-4EBE-9217-304D43A4AD4A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B81C76-6F4E-4EFC-8CC5-3BC87FD01F3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552420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B243007-EBB3-4007-A92D-7EDC7E88CAD1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17E3108-D912-4929-AA42-817BA967E0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763833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25DEBD-C85E-460A-A355-B5922BE7B253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B363E54-9748-4989-9B20-808BEA97DD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861057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2DD827-DD02-4677-9B7C-3A8D13929D91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F5C365-2199-45A3-9893-3F6D13E484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481315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E5926D-443A-4038-8167-DBBC60B7EB27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AF6BDA-ABBB-434B-80BA-2CCCC8EA4E9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506337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59DA83-C49F-4EED-A431-9EE6AB1C133C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05C1A8B-8F13-4511-8B81-6F2F594B4982}" type="slidenum">
              <a:rPr lang="en-US" altLang="en-US" smtClean="0"/>
              <a:pPr>
                <a:defRPr/>
              </a:pPr>
              <a:t>‹#›</a:t>
            </a:fld>
            <a:endParaRPr lang="en-US" altLang="en-US">
              <a:solidFill>
                <a:srgbClr val="8DCD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91857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748A34E-BBA1-4C0E-B5F8-BE749D4CA452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7D5CA4-734E-4803-A3A9-B1BEA3AD2855}" type="slidenum">
              <a:rPr lang="en-US" altLang="en-US" smtClean="0"/>
              <a:pPr>
                <a:defRPr/>
              </a:pPr>
              <a:t>‹#›</a:t>
            </a:fld>
            <a:endParaRPr lang="en-US" altLang="en-US">
              <a:solidFill>
                <a:srgbClr val="8DCD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89390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793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044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87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</p:sldLayoutIdLst>
  <p:transition spd="slow">
    <p:wipe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6"/>
          <a:stretch/>
        </p:blipFill>
        <p:spPr>
          <a:xfrm>
            <a:off x="1744458" y="1011016"/>
            <a:ext cx="5745002" cy="3271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6641" y="4440032"/>
            <a:ext cx="47203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Texas Convention of States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Legislative Session IV</a:t>
            </a:r>
          </a:p>
        </p:txBody>
      </p:sp>
      <p:sp>
        <p:nvSpPr>
          <p:cNvPr id="6" name="Rectangle 5"/>
          <p:cNvSpPr/>
          <p:nvPr/>
        </p:nvSpPr>
        <p:spPr>
          <a:xfrm>
            <a:off x="1511269" y="506955"/>
            <a:ext cx="62113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Arial"/>
                <a:cs typeface="Arial"/>
                <a:sym typeface="Arial"/>
                <a:rtl val="0"/>
              </a:rPr>
              <a:t>Convention of States Project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0993351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85750" indent="-285750" algn="ctr" fontAlgn="t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Prioritizing Your Visits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fontAlgn="t"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Floor Votes</a:t>
            </a:r>
          </a:p>
          <a:p>
            <a:pPr marL="457200" indent="-457200" fontAlgn="t"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 of the State Address</a:t>
            </a:r>
          </a:p>
          <a:p>
            <a:pPr marL="457200" indent="-457200" fontAlgn="t"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Advocacy Days</a:t>
            </a:r>
          </a:p>
          <a:p>
            <a:pPr marL="457200" indent="-457200" fontAlgn="t"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Committee Hearings</a:t>
            </a:r>
          </a:p>
          <a:p>
            <a:pPr marL="457200" indent="-457200" fontAlgn="t"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Other Events</a:t>
            </a:r>
          </a:p>
          <a:p>
            <a:pPr marL="457200" indent="-457200" fontAlgn="t"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Legislator Meetings</a:t>
            </a:r>
          </a:p>
          <a:p>
            <a:pPr marL="457200" indent="-457200" fontAlgn="t"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Legislative Staff Meetings</a:t>
            </a:r>
          </a:p>
        </p:txBody>
      </p:sp>
    </p:spTree>
    <p:extLst>
      <p:ext uri="{BB962C8B-B14F-4D97-AF65-F5344CB8AC3E}">
        <p14:creationId xmlns:p14="http://schemas.microsoft.com/office/powerpoint/2010/main" val="12166904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5240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6774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Practical Advice at the Capitol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Meeting With Your Legislator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Other Ways to Meet Your Legislator!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Staff is Your Lifeline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Committee Hearings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Floor Votes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Other Events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Prioritizing Your Visits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7939590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Meeting With Your Legislator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Schedule Early in the Session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Mid January into Mid February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Don’t Expect More than 30 Minutes; Be Grateful for 15 Minutes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If Possible, Ask to Have the Key COS Staff Member Present at the Meeting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Consult With Martin Harry (Our LL), and/or Paul or Tamara, For Strategy/Approach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Be Prepared – Time is Precious!</a:t>
            </a:r>
          </a:p>
        </p:txBody>
      </p:sp>
    </p:spTree>
    <p:extLst>
      <p:ext uri="{BB962C8B-B14F-4D97-AF65-F5344CB8AC3E}">
        <p14:creationId xmlns:p14="http://schemas.microsoft.com/office/powerpoint/2010/main" val="35584828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85750" indent="-285750" algn="ctr" fontAlgn="t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Other Ways to Meet Your Legislator!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Shadow Your Legislator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Attend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His/Her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Committee Hearings; Catch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Him/Her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on the Walk to the Office!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Call Your Legislator Off the Floor!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Submit a Note at the Desk By the Chamber Entrance – Request a Meeting with Your Legislator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Text Your Legislator On the Floor!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Use this Method Strategically</a:t>
            </a:r>
          </a:p>
        </p:txBody>
      </p:sp>
    </p:spTree>
    <p:extLst>
      <p:ext uri="{BB962C8B-B14F-4D97-AF65-F5344CB8AC3E}">
        <p14:creationId xmlns:p14="http://schemas.microsoft.com/office/powerpoint/2010/main" val="29957435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85750" indent="-285750" algn="ctr" fontAlgn="t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Staff is Your Lifeline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Make Sure You Know the Staff, and They Know You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Call Them Regularly (2-4 Times a Month)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Always Identify Yourself with COS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Have an Update Ready – Ask to Speak with the COS Assigned Staff Member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Always Be Brief and to the Point – They are Busy!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Schedule a Time to Meet with the Staff Member – They’ll Appreciate That You Understand Their Value</a:t>
            </a:r>
          </a:p>
        </p:txBody>
      </p:sp>
    </p:spTree>
    <p:extLst>
      <p:ext uri="{BB962C8B-B14F-4D97-AF65-F5344CB8AC3E}">
        <p14:creationId xmlns:p14="http://schemas.microsoft.com/office/powerpoint/2010/main" val="6508140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85750" indent="-285750" algn="ctr" fontAlgn="t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Committee Hearings - 1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0819"/>
            <a:ext cx="7886700" cy="4560124"/>
          </a:xfrm>
        </p:spPr>
        <p:txBody>
          <a:bodyPr>
            <a:normAutofit fontScale="92500" lnSpcReduction="10000"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Prepare Your Testimony NOW!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Keep It Brief, and To One Topic! Plan on 2-3 Minutes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Make it Personal – Tell a Story. Why Did YOU Join COS?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Either Make Enough Hard Copies for Every Committee Member, and the Clerk, or Electronically Submit Your Testimony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Everyone Can Submit Written Testimony; Not Everyone Will Want to Testify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You MUST Be Onsite to Present Testimony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Register With the Committee the Morning of the Hearing</a:t>
            </a:r>
          </a:p>
        </p:txBody>
      </p:sp>
      <p:pic>
        <p:nvPicPr>
          <p:cNvPr id="5" name="2015-03-12 - Texas House Federalism Committee - COS Testimony Melanie Kreewalt-Ro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  <p:pic>
        <p:nvPicPr>
          <p:cNvPr id="6" name="Tamara Colbert Article V Support before Texas Senate Committe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1724025"/>
            <a:ext cx="609600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477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5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76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 fullScr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85750" indent="-285750" algn="ctr" fontAlgn="t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Committee Hearings - 2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Prepare Your Calendar for Short Notification of a Hearing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Arrange With Your Work Schedule Now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“I Will Need to Take 2 or 3 Days Off in February Through April. I don’t know exactly when. I will have at least 7 days notice before the date.”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Expect the Hearing to Last All Day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Calendars Committee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Interesting For It’s Historical Significance, But Not a Typical Hearing</a:t>
            </a:r>
          </a:p>
        </p:txBody>
      </p:sp>
    </p:spTree>
    <p:extLst>
      <p:ext uri="{BB962C8B-B14F-4D97-AF65-F5344CB8AC3E}">
        <p14:creationId xmlns:p14="http://schemas.microsoft.com/office/powerpoint/2010/main" val="39306022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85750" indent="-285750" algn="ctr" fontAlgn="t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Floor Votes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Not a Lot of Notice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But, If You’re Following the Calendar and Progress, You Can Make a Good Educated Guess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House: Day or Two After Calendars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Senate: Discretion of the Speaker, But Shortly After Committee Approval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Be There!!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This is Where Our Presence is Needed!!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Fill the Gallery!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Most Exciting Moment During the Session</a:t>
            </a:r>
          </a:p>
        </p:txBody>
      </p:sp>
    </p:spTree>
    <p:extLst>
      <p:ext uri="{BB962C8B-B14F-4D97-AF65-F5344CB8AC3E}">
        <p14:creationId xmlns:p14="http://schemas.microsoft.com/office/powerpoint/2010/main" val="35088122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85750" indent="-285750" algn="ctr" fontAlgn="t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Other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 of the State Address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Advocacy Days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COS Sponsored Breakfast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Take Breakfast to the Legislative Staff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Ice Cream Social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On the Capitol Lawn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Capitol Displays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Example: Annotated Constitution</a:t>
            </a:r>
          </a:p>
        </p:txBody>
      </p:sp>
    </p:spTree>
    <p:extLst>
      <p:ext uri="{BB962C8B-B14F-4D97-AF65-F5344CB8AC3E}">
        <p14:creationId xmlns:p14="http://schemas.microsoft.com/office/powerpoint/2010/main" val="2256738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17343</TotalTime>
  <Words>529</Words>
  <Application>Microsoft Office PowerPoint</Application>
  <PresentationFormat>On-screen Show (4:3)</PresentationFormat>
  <Paragraphs>84</Paragraphs>
  <Slides>11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ＭＳ Ｐゴシック</vt:lpstr>
      <vt:lpstr>Arial</vt:lpstr>
      <vt:lpstr>Calibri</vt:lpstr>
      <vt:lpstr>Calibri Light</vt:lpstr>
      <vt:lpstr>ヒラギノ角ゴ Pro W3</vt:lpstr>
      <vt:lpstr>Office Theme</vt:lpstr>
      <vt:lpstr>PowerPoint Presentation</vt:lpstr>
      <vt:lpstr>Practical Advice at the Capitol</vt:lpstr>
      <vt:lpstr>Meeting With Your Legislator</vt:lpstr>
      <vt:lpstr>Other Ways to Meet Your Legislator!</vt:lpstr>
      <vt:lpstr>The Staff is Your Lifeline</vt:lpstr>
      <vt:lpstr>Committee Hearings - 1</vt:lpstr>
      <vt:lpstr>Committee Hearings - 2</vt:lpstr>
      <vt:lpstr>Floor Votes</vt:lpstr>
      <vt:lpstr>Other Events</vt:lpstr>
      <vt:lpstr>Prioritizing Your Visits</vt:lpstr>
      <vt:lpstr>Questions?</vt:lpstr>
    </vt:vector>
  </TitlesOfParts>
  <Company>North State Symphony League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CONVENTION OF STATES</dc:title>
  <dc:creator>North State Symphony League</dc:creator>
  <cp:lastModifiedBy>Paul Hodson</cp:lastModifiedBy>
  <cp:revision>384</cp:revision>
  <dcterms:created xsi:type="dcterms:W3CDTF">2014-07-01T23:57:49Z</dcterms:created>
  <dcterms:modified xsi:type="dcterms:W3CDTF">2016-12-10T03:41:01Z</dcterms:modified>
</cp:coreProperties>
</file>