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8" r:id="rId1"/>
  </p:sldMasterIdLst>
  <p:notesMasterIdLst>
    <p:notesMasterId r:id="rId10"/>
  </p:notesMasterIdLst>
  <p:handoutMasterIdLst>
    <p:handoutMasterId r:id="rId11"/>
  </p:handoutMasterIdLst>
  <p:sldIdLst>
    <p:sldId id="325" r:id="rId2"/>
    <p:sldId id="438" r:id="rId3"/>
    <p:sldId id="469" r:id="rId4"/>
    <p:sldId id="470" r:id="rId5"/>
    <p:sldId id="471" r:id="rId6"/>
    <p:sldId id="472" r:id="rId7"/>
    <p:sldId id="473" r:id="rId8"/>
    <p:sldId id="468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004F76"/>
    <a:srgbClr val="FFFF00"/>
    <a:srgbClr val="969696"/>
    <a:srgbClr val="C0C0C0"/>
    <a:srgbClr val="EAEAEA"/>
    <a:srgbClr val="EAEFF7"/>
    <a:srgbClr val="FFFF66"/>
    <a:srgbClr val="FFC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82" autoAdjust="0"/>
    <p:restoredTop sz="80207" autoAdjust="0"/>
  </p:normalViewPr>
  <p:slideViewPr>
    <p:cSldViewPr snapToGrid="0" snapToObjects="1">
      <p:cViewPr varScale="1">
        <p:scale>
          <a:sx n="68" d="100"/>
          <a:sy n="68" d="100"/>
        </p:scale>
        <p:origin x="8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34"/>
    </p:cViewPr>
  </p:sorterViewPr>
  <p:notesViewPr>
    <p:cSldViewPr snapToGrid="0" snapToObjects="1">
      <p:cViewPr varScale="1">
        <p:scale>
          <a:sx n="56" d="100"/>
          <a:sy n="56" d="100"/>
        </p:scale>
        <p:origin x="27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4E0FD-CBE8-4909-9993-A5BCC1741443}" type="datetimeFigureOut">
              <a:rPr lang="en-US" smtClean="0"/>
              <a:t>12/17/2016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6B410-05C9-413F-A30A-70D96530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5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7CD2770E-3658-4AC1-AE21-CC5D531EC09F}" type="datetime1">
              <a:rPr lang="en-US" altLang="en-US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AE1B695C-A90B-4E75-B13A-B8D824ED2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645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ヒラギノ角ゴ Pro W3" pitchFamily="-110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47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your audience know</a:t>
            </a:r>
            <a:r>
              <a:rPr lang="en-US" baseline="0" dirty="0"/>
              <a:t> in advance where you’re taking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41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your audience know</a:t>
            </a:r>
            <a:r>
              <a:rPr lang="en-US" baseline="0" dirty="0"/>
              <a:t> in advance where you’re taking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112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your audience know</a:t>
            </a:r>
            <a:r>
              <a:rPr lang="en-US" baseline="0" dirty="0"/>
              <a:t> in advance where you’re taking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202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your audience know</a:t>
            </a:r>
            <a:r>
              <a:rPr lang="en-US" baseline="0" dirty="0"/>
              <a:t> in advance where you’re taking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33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your audience know</a:t>
            </a:r>
            <a:r>
              <a:rPr lang="en-US" baseline="0" dirty="0"/>
              <a:t> in advance where you’re taking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590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148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1B695C-A90B-4E75-B13A-B8D824ED220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64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C51EAF-85AF-45CD-AC61-030041E5FC94}" type="datetime1">
              <a:rPr lang="en-US" altLang="en-US" smtClean="0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7D246B-6631-464F-BB25-165AB26CECC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12539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244784-621E-416B-BAF8-1B0F0B099D6A}" type="datetime1">
              <a:rPr lang="en-US" altLang="en-US" smtClean="0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A78AEC-9D24-4D0A-8F26-1A7DADD1479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47248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350C8B-5EF1-4099-A62C-47A615BB8280}" type="datetime1">
              <a:rPr lang="en-US" altLang="en-US" smtClean="0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38C1E-935E-40A4-BBCB-1AE2FEC9FC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725539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5076"/>
            <a:ext cx="7886700" cy="723070"/>
          </a:xfr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0819"/>
            <a:ext cx="7886700" cy="4268104"/>
          </a:xfrm>
        </p:spPr>
        <p:txBody>
          <a:bodyPr/>
          <a:lstStyle>
            <a:lvl1pPr>
              <a:defRPr>
                <a:solidFill>
                  <a:srgbClr val="336699"/>
                </a:solidFill>
              </a:defRPr>
            </a:lvl1pPr>
            <a:lvl2pPr>
              <a:defRPr>
                <a:solidFill>
                  <a:srgbClr val="336699"/>
                </a:solidFill>
              </a:defRPr>
            </a:lvl2pPr>
            <a:lvl3pPr>
              <a:defRPr>
                <a:solidFill>
                  <a:srgbClr val="336699"/>
                </a:solidFill>
              </a:defRPr>
            </a:lvl3pPr>
            <a:lvl4pPr>
              <a:defRPr>
                <a:solidFill>
                  <a:srgbClr val="336699"/>
                </a:solidFill>
              </a:defRPr>
            </a:lvl4pPr>
            <a:lvl5pPr>
              <a:defRPr>
                <a:solidFill>
                  <a:srgbClr val="33669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D4486E2-DE1D-4EC1-BEA5-199E055496FF}" type="datetime1">
              <a:rPr lang="en-US" altLang="en-US" smtClean="0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CAEF20-7451-433B-967E-9E491E45467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87417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BE64DB-FCCD-4EBE-9217-304D43A4AD4A}" type="datetime1">
              <a:rPr lang="en-US" altLang="en-US" smtClean="0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B81C76-6F4E-4EFC-8CC5-3BC87FD01F3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552420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243007-EBB3-4007-A92D-7EDC7E88CAD1}" type="datetime1">
              <a:rPr lang="en-US" altLang="en-US" smtClean="0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7E3108-D912-4929-AA42-817BA967E0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76383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25DEBD-C85E-460A-A355-B5922BE7B253}" type="datetime1">
              <a:rPr lang="en-US" altLang="en-US" smtClean="0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363E54-9748-4989-9B20-808BEA97DD1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861057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2DD827-DD02-4677-9B7C-3A8D13929D91}" type="datetime1">
              <a:rPr lang="en-US" altLang="en-US" smtClean="0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F5C365-2199-45A3-9893-3F6D13E484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48131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5926D-443A-4038-8167-DBBC60B7EB27}" type="datetime1">
              <a:rPr lang="en-US" altLang="en-US" smtClean="0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AF6BDA-ABBB-434B-80BA-2CCCC8EA4E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506337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59DA83-C49F-4EED-A431-9EE6AB1C133C}" type="datetime1">
              <a:rPr lang="en-US" altLang="en-US" smtClean="0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5C1A8B-8F13-4511-8B81-6F2F594B4982}" type="slidenum">
              <a:rPr lang="en-US" altLang="en-US" smtClean="0"/>
              <a:pPr>
                <a:defRPr/>
              </a:pPr>
              <a:t>‹#›</a:t>
            </a:fld>
            <a:endParaRPr lang="en-US" altLang="en-US">
              <a:solidFill>
                <a:srgbClr val="8DCD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91857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748A34E-BBA1-4C0E-B5F8-BE749D4CA452}" type="datetime1">
              <a:rPr lang="en-US" altLang="en-US" smtClean="0"/>
              <a:pPr>
                <a:defRPr/>
              </a:pPr>
              <a:t>12/17/2016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7D5CA4-734E-4803-A3A9-B1BEA3AD2855}" type="slidenum">
              <a:rPr lang="en-US" altLang="en-US" smtClean="0"/>
              <a:pPr>
                <a:defRPr/>
              </a:pPr>
              <a:t>‹#›</a:t>
            </a:fld>
            <a:endParaRPr lang="en-US" altLang="en-US">
              <a:solidFill>
                <a:srgbClr val="8DCD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9390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793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044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87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11" Type="http://schemas.openxmlformats.org/officeDocument/2006/relationships/hyperlink" Target="http://www.senate.state.tx.us/bin/live.php" TargetMode="External"/><Relationship Id="rId5" Type="http://schemas.openxmlformats.org/officeDocument/2006/relationships/slideLayout" Target="../slideLayouts/slideLayout2.xml"/><Relationship Id="rId10" Type="http://schemas.openxmlformats.org/officeDocument/2006/relationships/hyperlink" Target="http://www.house.state.tx.us/video-audio/" TargetMode="External"/><Relationship Id="rId4" Type="http://schemas.openxmlformats.org/officeDocument/2006/relationships/video" Target="../media/media2.mp4"/><Relationship Id="rId9" Type="http://schemas.openxmlformats.org/officeDocument/2006/relationships/hyperlink" Target="http://www.capitol.state.tx.u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>
          <a:xfrm>
            <a:off x="1744458" y="1011016"/>
            <a:ext cx="5745002" cy="3271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6641" y="4440032"/>
            <a:ext cx="47203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Texas Convention of States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Legislative Session III</a:t>
            </a:r>
          </a:p>
        </p:txBody>
      </p:sp>
      <p:sp>
        <p:nvSpPr>
          <p:cNvPr id="6" name="Rectangle 5"/>
          <p:cNvSpPr/>
          <p:nvPr/>
        </p:nvSpPr>
        <p:spPr>
          <a:xfrm>
            <a:off x="1511269" y="506955"/>
            <a:ext cx="62113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Arial"/>
                <a:cs typeface="Arial"/>
                <a:sym typeface="Arial"/>
                <a:rtl val="0"/>
              </a:rPr>
              <a:t>Convention of States Project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0993351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Practical Advice in District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Keep Contact with Your Legislators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Keep Contact with Your Supporters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Grow Your Grassroots!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Keep Track of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Our Progress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7939590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Keep Contact with Your Legislators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Continue Communication with Legislative Staff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In Person in District Office (1-2 times month)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Weekly Contact with Austin Office – Find the COS Staffer (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LD, Policy Advisor, Etc.)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Meet Your Legislator in District – Especially Early in Session (MLK Holiday, President’s Day)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Promote Your Legislator’s Appearances with Your COS Volunteers – Be “omnipresent”</a:t>
            </a:r>
          </a:p>
        </p:txBody>
      </p:sp>
    </p:spTree>
    <p:extLst>
      <p:ext uri="{BB962C8B-B14F-4D97-AF65-F5344CB8AC3E}">
        <p14:creationId xmlns:p14="http://schemas.microsoft.com/office/powerpoint/2010/main" val="3598499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Keep Contact with Your Supporters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Send regular email blast updates/reports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Provide status of our resolution – how is it progressing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Provide Notice of Hearings, Floor Votes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Be ready for Calls to Action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Start Identifying Your Reliable Volunteers Now</a:t>
            </a:r>
          </a:p>
          <a:p>
            <a:pPr marL="971550" lvl="2" indent="-285750" fontAlgn="t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Build Your Own “Quick Response Team” in Your District – Even 5-10 Volunteers in a District Can Make Significant Impact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You Are Their Source of Information</a:t>
            </a: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864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Grow Your Grassroots! - 1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Session is a Great Time to Grow Support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Party Activists Especially Are Paying Attention to Legislative Activity in Austin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Offer to Give Regular Reports at Party/Liberty Functions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You Have the Inside Scoop – You Will Be the “Go-To” Contact, Even for Long Time Party Veterans/Leaders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Keep Giving Presentations, Explaining the Convention of States</a:t>
            </a: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902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Grow Your Grassroots! - 2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Session is a Great Time to Grow Support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Consider Hosting Watch Parties for Hearings and Floor Votes – Every Hearing and Floor Vote is Livestreamed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Help Coordinate Volunteers/Supporters Making a Trip to the Capitol – Participation at the Capitol is the Most Powerful Expression of Grassroots Strength.</a:t>
            </a: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125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xas Legislature Broadcast Video Training Seg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  <p:pic>
        <p:nvPicPr>
          <p:cNvPr id="5" name="Texas Legislature Online Training Segmen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Keep Track of Our Progress Online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Bookmark the Texas Legislature Online Website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http://www.capitol.state.tx.us/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Create An Account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Create Alerts (Automatic Email Notification)</a:t>
            </a:r>
          </a:p>
          <a:p>
            <a:pPr marL="285750" indent="-285750" fontAlgn="t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Bookmark the Video Broadcast Sites</a:t>
            </a: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http://www.house.state.tx.us/video-audio/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http://www.senate.state.tx.us/bin/live.php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spcAft>
                <a:spcPts val="600"/>
              </a:spcAft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285750" fontAlgn="t">
              <a:spcAft>
                <a:spcPts val="600"/>
              </a:spcAft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499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0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2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 showWhenStopped="0"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 fullScrn="1">
              <p:cMediaNode vol="80000" mute="1"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67745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17422</TotalTime>
  <Words>428</Words>
  <Application>Microsoft Office PowerPoint</Application>
  <PresentationFormat>On-screen Show (4:3)</PresentationFormat>
  <Paragraphs>57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ＭＳ Ｐゴシック</vt:lpstr>
      <vt:lpstr>Arial</vt:lpstr>
      <vt:lpstr>Calibri</vt:lpstr>
      <vt:lpstr>Calibri Light</vt:lpstr>
      <vt:lpstr>ヒラギノ角ゴ Pro W3</vt:lpstr>
      <vt:lpstr>Office Theme</vt:lpstr>
      <vt:lpstr>PowerPoint Presentation</vt:lpstr>
      <vt:lpstr>Practical Advice in District</vt:lpstr>
      <vt:lpstr>Keep Contact with Your Legislators</vt:lpstr>
      <vt:lpstr>Keep Contact with Your Supporters</vt:lpstr>
      <vt:lpstr>Grow Your Grassroots! - 1</vt:lpstr>
      <vt:lpstr>Grow Your Grassroots! - 2</vt:lpstr>
      <vt:lpstr>Keep Track of Our Progress Online</vt:lpstr>
      <vt:lpstr>Questions?</vt:lpstr>
    </vt:vector>
  </TitlesOfParts>
  <Company>North State Symphony League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CONVENTION OF STATES</dc:title>
  <dc:creator>North State Symphony League</dc:creator>
  <cp:lastModifiedBy>Paul Hodson</cp:lastModifiedBy>
  <cp:revision>388</cp:revision>
  <dcterms:created xsi:type="dcterms:W3CDTF">2014-07-01T23:57:49Z</dcterms:created>
  <dcterms:modified xsi:type="dcterms:W3CDTF">2016-12-17T18:05:01Z</dcterms:modified>
</cp:coreProperties>
</file>