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8" r:id="rId1"/>
  </p:sldMasterIdLst>
  <p:notesMasterIdLst>
    <p:notesMasterId r:id="rId17"/>
  </p:notesMasterIdLst>
  <p:handoutMasterIdLst>
    <p:handoutMasterId r:id="rId18"/>
  </p:handoutMasterIdLst>
  <p:sldIdLst>
    <p:sldId id="325" r:id="rId2"/>
    <p:sldId id="438" r:id="rId3"/>
    <p:sldId id="469" r:id="rId4"/>
    <p:sldId id="470" r:id="rId5"/>
    <p:sldId id="471" r:id="rId6"/>
    <p:sldId id="472" r:id="rId7"/>
    <p:sldId id="473" r:id="rId8"/>
    <p:sldId id="474" r:id="rId9"/>
    <p:sldId id="475" r:id="rId10"/>
    <p:sldId id="477" r:id="rId11"/>
    <p:sldId id="476" r:id="rId12"/>
    <p:sldId id="478" r:id="rId13"/>
    <p:sldId id="479" r:id="rId14"/>
    <p:sldId id="480" r:id="rId15"/>
    <p:sldId id="468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4F76"/>
    <a:srgbClr val="FFFF00"/>
    <a:srgbClr val="969696"/>
    <a:srgbClr val="C0C0C0"/>
    <a:srgbClr val="EAEAEA"/>
    <a:srgbClr val="EAEFF7"/>
    <a:srgbClr val="FFFF66"/>
    <a:srgbClr val="FFC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2" autoAdjust="0"/>
    <p:restoredTop sz="80207" autoAdjust="0"/>
  </p:normalViewPr>
  <p:slideViewPr>
    <p:cSldViewPr snapToGrid="0" snapToObjects="1">
      <p:cViewPr varScale="1">
        <p:scale>
          <a:sx n="59" d="100"/>
          <a:sy n="59" d="100"/>
        </p:scale>
        <p:origin x="6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7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34"/>
    </p:cViewPr>
  </p:sorterViewPr>
  <p:notesViewPr>
    <p:cSldViewPr snapToGrid="0" snapToObjects="1">
      <p:cViewPr varScale="1">
        <p:scale>
          <a:sx n="56" d="100"/>
          <a:sy n="56" d="100"/>
        </p:scale>
        <p:origin x="277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4E0FD-CBE8-4909-9993-A5BCC1741443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6B410-05C9-413F-A30A-70D965302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54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CD2770E-3658-4AC1-AE21-CC5D531EC09F}" type="datetime1">
              <a:rPr lang="en-US" altLang="en-US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E1B695C-A90B-4E75-B13A-B8D824ED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645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0" charset="-128"/>
        <a:cs typeface="ヒラギノ角ゴ Pro W3" pitchFamily="-110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ceholder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Placeholder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8472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701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939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345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5409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226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625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your audience know</a:t>
            </a:r>
            <a:r>
              <a:rPr lang="en-US" baseline="0" dirty="0"/>
              <a:t> in advance where you’re taking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414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2511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752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553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846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332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470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1B695C-A90B-4E75-B13A-B8D824ED220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22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CC51EAF-85AF-45CD-AC61-030041E5FC94}" type="datetime1">
              <a:rPr lang="en-US" altLang="en-US" smtClean="0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87D246B-6631-464F-BB25-165AB26CECC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0125399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0244784-621E-416B-BAF8-1B0F0B099D6A}" type="datetime1">
              <a:rPr lang="en-US" altLang="en-US" smtClean="0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2A78AEC-9D24-4D0A-8F26-1A7DADD1479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472481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1350C8B-5EF1-4099-A62C-47A615BB8280}" type="datetime1">
              <a:rPr lang="en-US" altLang="en-US" smtClean="0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E738C1E-935E-40A4-BBCB-1AE2FEC9FC4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725539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5076"/>
            <a:ext cx="7886700" cy="723070"/>
          </a:xfrm>
        </p:spPr>
        <p:txBody>
          <a:bodyPr/>
          <a:lstStyle>
            <a:lvl1pPr>
              <a:defRPr>
                <a:solidFill>
                  <a:srgbClr val="33669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50819"/>
            <a:ext cx="7886700" cy="4268104"/>
          </a:xfrm>
        </p:spPr>
        <p:txBody>
          <a:bodyPr/>
          <a:lstStyle>
            <a:lvl1pPr>
              <a:defRPr>
                <a:solidFill>
                  <a:srgbClr val="336699"/>
                </a:solidFill>
              </a:defRPr>
            </a:lvl1pPr>
            <a:lvl2pPr>
              <a:defRPr>
                <a:solidFill>
                  <a:srgbClr val="336699"/>
                </a:solidFill>
              </a:defRPr>
            </a:lvl2pPr>
            <a:lvl3pPr>
              <a:defRPr>
                <a:solidFill>
                  <a:srgbClr val="336699"/>
                </a:solidFill>
              </a:defRPr>
            </a:lvl3pPr>
            <a:lvl4pPr>
              <a:defRPr>
                <a:solidFill>
                  <a:srgbClr val="336699"/>
                </a:solidFill>
              </a:defRPr>
            </a:lvl4pPr>
            <a:lvl5pPr>
              <a:defRPr>
                <a:solidFill>
                  <a:srgbClr val="33669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D4486E2-DE1D-4EC1-BEA5-199E055496FF}" type="datetime1">
              <a:rPr lang="en-US" altLang="en-US" smtClean="0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CAEF20-7451-433B-967E-9E491E45467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8874177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8BE64DB-FCCD-4EBE-9217-304D43A4AD4A}" type="datetime1">
              <a:rPr lang="en-US" altLang="en-US" smtClean="0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B81C76-6F4E-4EFC-8CC5-3BC87FD01F3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552420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B243007-EBB3-4007-A92D-7EDC7E88CAD1}" type="datetime1">
              <a:rPr lang="en-US" altLang="en-US" smtClean="0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17E3108-D912-4929-AA42-817BA967E0D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763833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325DEBD-C85E-460A-A355-B5922BE7B253}" type="datetime1">
              <a:rPr lang="en-US" altLang="en-US" smtClean="0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B363E54-9748-4989-9B20-808BEA97DD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861057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32DD827-DD02-4677-9B7C-3A8D13929D91}" type="datetime1">
              <a:rPr lang="en-US" altLang="en-US" smtClean="0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2F5C365-2199-45A3-9893-3F6D13E4847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481315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E5926D-443A-4038-8167-DBBC60B7EB27}" type="datetime1">
              <a:rPr lang="en-US" altLang="en-US" smtClean="0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EAF6BDA-ABBB-434B-80BA-2CCCC8EA4E9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506337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59DA83-C49F-4EED-A431-9EE6AB1C133C}" type="datetime1">
              <a:rPr lang="en-US" altLang="en-US" smtClean="0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5C1A8B-8F13-4511-8B81-6F2F594B4982}" type="slidenum">
              <a:rPr lang="en-US" altLang="en-US" smtClean="0"/>
              <a:pPr>
                <a:defRPr/>
              </a:pPr>
              <a:t>‹#›</a:t>
            </a:fld>
            <a:endParaRPr lang="en-US" altLang="en-US">
              <a:solidFill>
                <a:srgbClr val="8DCDD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391857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748A34E-BBA1-4C0E-B5F8-BE749D4CA452}" type="datetime1">
              <a:rPr lang="en-US" altLang="en-US" smtClean="0"/>
              <a:pPr>
                <a:defRPr/>
              </a:pPr>
              <a:t>12/9/2016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F7D5CA4-734E-4803-A3A9-B1BEA3AD2855}" type="slidenum">
              <a:rPr lang="en-US" altLang="en-US" smtClean="0"/>
              <a:pPr>
                <a:defRPr/>
              </a:pPr>
              <a:t>‹#›</a:t>
            </a:fld>
            <a:endParaRPr lang="en-US" altLang="en-US">
              <a:solidFill>
                <a:srgbClr val="8DCDD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893902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793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044"/>
            <a:ext cx="91440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887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9" r:id="rId1"/>
    <p:sldLayoutId id="2147484410" r:id="rId2"/>
    <p:sldLayoutId id="2147484411" r:id="rId3"/>
    <p:sldLayoutId id="2147484412" r:id="rId4"/>
    <p:sldLayoutId id="2147484413" r:id="rId5"/>
    <p:sldLayoutId id="2147484414" r:id="rId6"/>
    <p:sldLayoutId id="2147484415" r:id="rId7"/>
    <p:sldLayoutId id="2147484416" r:id="rId8"/>
    <p:sldLayoutId id="2147484417" r:id="rId9"/>
    <p:sldLayoutId id="2147484418" r:id="rId10"/>
    <p:sldLayoutId id="2147484419" r:id="rId11"/>
  </p:sldLayoutIdLst>
  <p:transition spd="slow">
    <p:wipe dir="r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66"/>
          <a:stretch/>
        </p:blipFill>
        <p:spPr>
          <a:xfrm>
            <a:off x="1744458" y="1011016"/>
            <a:ext cx="5745002" cy="32716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44705" y="4440032"/>
            <a:ext cx="55242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Texas Convention of States</a:t>
            </a:r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Legislative Session II</a:t>
            </a:r>
          </a:p>
        </p:txBody>
      </p:sp>
      <p:sp>
        <p:nvSpPr>
          <p:cNvPr id="6" name="Rectangle 5"/>
          <p:cNvSpPr/>
          <p:nvPr/>
        </p:nvSpPr>
        <p:spPr>
          <a:xfrm>
            <a:off x="1511269" y="506955"/>
            <a:ext cx="62113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Arial"/>
                <a:cs typeface="Arial"/>
                <a:sym typeface="Arial"/>
                <a:rtl val="0"/>
              </a:rPr>
              <a:t>Convention of States Project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0993351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5750" indent="-285750" algn="ctr" fontAlgn="t">
              <a:spcAft>
                <a:spcPts val="600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Texas Senate Legislative Process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First Reading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Bill Introduced, numbered, read 1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time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Referred to Committee by Lt. Governor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Committee Work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Public Hearing(s) and Meeting(s)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Favorable/Unfavorable Report</a:t>
            </a:r>
          </a:p>
        </p:txBody>
      </p:sp>
    </p:spTree>
    <p:extLst>
      <p:ext uri="{BB962C8B-B14F-4D97-AF65-F5344CB8AC3E}">
        <p14:creationId xmlns:p14="http://schemas.microsoft.com/office/powerpoint/2010/main" val="15114226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5750" indent="-285750" algn="ctr" fontAlgn="t">
              <a:spcAft>
                <a:spcPts val="600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Texas Senate Legislative Process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Second Reading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Debate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Amendment by Majority Vote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Passage to Third Reading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Third Reading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Debate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Amendment by 2/3 vote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Final Passage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Amended Bill “Engrossed”, Sent to House</a:t>
            </a:r>
          </a:p>
        </p:txBody>
      </p:sp>
    </p:spTree>
    <p:extLst>
      <p:ext uri="{BB962C8B-B14F-4D97-AF65-F5344CB8AC3E}">
        <p14:creationId xmlns:p14="http://schemas.microsoft.com/office/powerpoint/2010/main" val="20807943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85750" indent="-285750" algn="ctr" fontAlgn="t">
              <a:spcAft>
                <a:spcPts val="600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Texas Legislative Calendar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Texas Session is 140 Days Long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Session: January 10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May 29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Senate Committee Appointments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Mid to Late January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House Committee Appointments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Beginning of February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First Days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First Day Bill Can Be Voted – March 10th</a:t>
            </a:r>
          </a:p>
          <a:p>
            <a:pPr marL="285750" indent="-285750" fontAlgn="t">
              <a:spcAft>
                <a:spcPts val="600"/>
              </a:spcAft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6703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85750" indent="-285750" algn="ctr" fontAlgn="t">
              <a:spcAft>
                <a:spcPts val="600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Texas Legislative Calendar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Last Days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House: May 12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Senate: May 24th 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Notification of Committee Hearings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House - 7 Days Minimum Notice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Senate – 24 Hours Minimum Notice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Most Committees Have Regularly Scheduled Meetings</a:t>
            </a:r>
          </a:p>
          <a:p>
            <a:pPr marL="628650" lvl="1" indent="-285750" fontAlgn="t">
              <a:spcAft>
                <a:spcPts val="600"/>
              </a:spcAft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2096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85750" indent="-285750" algn="ctr" fontAlgn="t">
              <a:spcAft>
                <a:spcPts val="600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Texas Legislative Calendar - 3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Exceptions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Governor Designates “Emergency Item”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House and Senate Rules Can Override Deadlines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Emergency Item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Committee Work and Floor Votes Can Begin Immediately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Still Requires Committees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Our Schedule is at the Mercy of the Legislature</a:t>
            </a:r>
          </a:p>
          <a:p>
            <a:pPr marL="628650" lvl="1" indent="-285750" fontAlgn="t">
              <a:spcAft>
                <a:spcPts val="600"/>
              </a:spcAft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5209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152400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867745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Texas Legislative Process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Basics – Bicameral Structure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Basics – Authority Structure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Basics – Committees and the Calendar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Basics – Bill Authors and Sponsors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Texas House Legislative Process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Texas Senate Legislative Process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Texas Legislative Calendar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79395907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Basics – Bicameral Structure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Texas Legislature Consists of Two Distinct Chambers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House - State Representatives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150 Districts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Proportional Representation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Two Year Terms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Senate - State Senators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31 Districts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Proportional Representation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Four Year Terms; Half the Members Elected Every Two Years</a:t>
            </a:r>
          </a:p>
        </p:txBody>
      </p:sp>
    </p:spTree>
    <p:extLst>
      <p:ext uri="{BB962C8B-B14F-4D97-AF65-F5344CB8AC3E}">
        <p14:creationId xmlns:p14="http://schemas.microsoft.com/office/powerpoint/2010/main" val="17826088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Basics – Authority Structure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Texas House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Permanent Chair is the Speaker of the House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The Speaker is Elected by the Members; First Order of Business at the Beginning of Session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Speaker Controls Committee Assignments, and Committee Jurisdiction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Texas Senate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Permanent Chair is the Lieutenant Governor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The Lt. Gov. is Elected Every Four Years During the Gubernatorial Election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The Lt. Gov. Controls Committee Assignments, Committee Jurisdiction, and the Calendar</a:t>
            </a:r>
          </a:p>
        </p:txBody>
      </p:sp>
    </p:spTree>
    <p:extLst>
      <p:ext uri="{BB962C8B-B14F-4D97-AF65-F5344CB8AC3E}">
        <p14:creationId xmlns:p14="http://schemas.microsoft.com/office/powerpoint/2010/main" val="35144812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Basics – Committees and the Calendar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Texas House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Committees and Select Committees 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Consider Legislation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Entertain Testimony – Invited and Public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Chairman Wields Great Power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Calendars Committee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Up or Down, or Ignore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Place the Legislation on “The Calendar” – Scheduled for the Floor Vote</a:t>
            </a:r>
          </a:p>
        </p:txBody>
      </p:sp>
    </p:spTree>
    <p:extLst>
      <p:ext uri="{BB962C8B-B14F-4D97-AF65-F5344CB8AC3E}">
        <p14:creationId xmlns:p14="http://schemas.microsoft.com/office/powerpoint/2010/main" val="33994765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Basics – Committees and the Calendar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Texas Senate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Committees and Select Committees 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Consider Legislation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Entertain Testimony – Invited and Public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Chairman Wields Great Power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No Calendars Committee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Lieutenant Governor Controls the Agenda, and the Scheduling</a:t>
            </a:r>
          </a:p>
        </p:txBody>
      </p:sp>
    </p:spTree>
    <p:extLst>
      <p:ext uri="{BB962C8B-B14F-4D97-AF65-F5344CB8AC3E}">
        <p14:creationId xmlns:p14="http://schemas.microsoft.com/office/powerpoint/2010/main" val="24812547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Basics – Bill Authors and Sponsors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Texas House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Each Bill or Resolution Has One Primary Author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Each Bill or Resolution May Have Up to Four “Joint Authors”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Each Bill or Resolution May Have Unlimited “Coauthors”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Texas Senate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Each Bill or Resolution Has One Primary Author</a:t>
            </a:r>
          </a:p>
          <a:p>
            <a:pPr marL="971550" lvl="2" indent="-285750" fontAlgn="t"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 “Joint Authors” – Unlimited “Coauthors”</a:t>
            </a:r>
          </a:p>
        </p:txBody>
      </p:sp>
    </p:spTree>
    <p:extLst>
      <p:ext uri="{BB962C8B-B14F-4D97-AF65-F5344CB8AC3E}">
        <p14:creationId xmlns:p14="http://schemas.microsoft.com/office/powerpoint/2010/main" val="31887858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5750" indent="-285750" algn="ctr" fontAlgn="t">
              <a:spcAft>
                <a:spcPts val="600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Texas House Legislative Process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First Reading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Bill Introduced, numbered, read 1</a:t>
            </a:r>
            <a:r>
              <a:rPr lang="en-US" sz="25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time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Referred to Committee by Speaker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Committee Work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Public Hearing(s) and Meeting(s)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Favorable/Unfavorable Report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Favorable Bill to Calendars Committee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Calendars Committee Assigns to the House Calendar</a:t>
            </a:r>
          </a:p>
        </p:txBody>
      </p:sp>
    </p:spTree>
    <p:extLst>
      <p:ext uri="{BB962C8B-B14F-4D97-AF65-F5344CB8AC3E}">
        <p14:creationId xmlns:p14="http://schemas.microsoft.com/office/powerpoint/2010/main" val="27501406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85750" indent="-285750" algn="ctr" fontAlgn="t">
              <a:spcAft>
                <a:spcPts val="600"/>
              </a:spcAft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Texas House Legislative Process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Second Reading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Debate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Amendment by Majority Vote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Passage to Third Reading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Third Reading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Debate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Amendment by 2/3 vote</a:t>
            </a:r>
          </a:p>
          <a:p>
            <a:pPr marL="628650" lvl="1" indent="-285750" fontAlgn="t"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Final Passage</a:t>
            </a:r>
          </a:p>
          <a:p>
            <a:pPr marL="285750" indent="-285750" fontAlgn="t"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Amended Bill “Engrossed”, Sent to Senate</a:t>
            </a:r>
          </a:p>
        </p:txBody>
      </p:sp>
    </p:spTree>
    <p:extLst>
      <p:ext uri="{BB962C8B-B14F-4D97-AF65-F5344CB8AC3E}">
        <p14:creationId xmlns:p14="http://schemas.microsoft.com/office/powerpoint/2010/main" val="8650406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17575</TotalTime>
  <Words>624</Words>
  <Application>Microsoft Office PowerPoint</Application>
  <PresentationFormat>On-screen Show (4:3)</PresentationFormat>
  <Paragraphs>133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ヒラギノ角ゴ Pro W3</vt:lpstr>
      <vt:lpstr>Office Theme</vt:lpstr>
      <vt:lpstr>PowerPoint Presentation</vt:lpstr>
      <vt:lpstr>The Texas Legislative Process</vt:lpstr>
      <vt:lpstr>The Basics – Bicameral Structure</vt:lpstr>
      <vt:lpstr>The Basics – Authority Structure</vt:lpstr>
      <vt:lpstr>The Basics – Committees and the Calendar</vt:lpstr>
      <vt:lpstr>The Basics – Committees and the Calendar</vt:lpstr>
      <vt:lpstr>The Basics – Bill Authors and Sponsors</vt:lpstr>
      <vt:lpstr>Texas House Legislative Process - 1</vt:lpstr>
      <vt:lpstr>Texas House Legislative Process - 2</vt:lpstr>
      <vt:lpstr>Texas Senate Legislative Process - 1</vt:lpstr>
      <vt:lpstr>Texas Senate Legislative Process - 2</vt:lpstr>
      <vt:lpstr>Texas Legislative Calendar - 1</vt:lpstr>
      <vt:lpstr>Texas Legislative Calendar - 2</vt:lpstr>
      <vt:lpstr>Texas Legislative Calendar - 3</vt:lpstr>
      <vt:lpstr>Questions?</vt:lpstr>
    </vt:vector>
  </TitlesOfParts>
  <Company>North State Symphony League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 OF STATES</dc:title>
  <dc:creator>North State Symphony League</dc:creator>
  <cp:lastModifiedBy>Paul Hodson</cp:lastModifiedBy>
  <cp:revision>388</cp:revision>
  <dcterms:created xsi:type="dcterms:W3CDTF">2014-07-01T23:57:49Z</dcterms:created>
  <dcterms:modified xsi:type="dcterms:W3CDTF">2016-12-10T00:39:11Z</dcterms:modified>
</cp:coreProperties>
</file>