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08" r:id="rId1"/>
  </p:sldMasterIdLst>
  <p:notesMasterIdLst>
    <p:notesMasterId r:id="rId14"/>
  </p:notesMasterIdLst>
  <p:handoutMasterIdLst>
    <p:handoutMasterId r:id="rId15"/>
  </p:handoutMasterIdLst>
  <p:sldIdLst>
    <p:sldId id="325" r:id="rId2"/>
    <p:sldId id="438" r:id="rId3"/>
    <p:sldId id="470" r:id="rId4"/>
    <p:sldId id="469" r:id="rId5"/>
    <p:sldId id="471" r:id="rId6"/>
    <p:sldId id="472" r:id="rId7"/>
    <p:sldId id="473" r:id="rId8"/>
    <p:sldId id="474" r:id="rId9"/>
    <p:sldId id="478" r:id="rId10"/>
    <p:sldId id="479" r:id="rId11"/>
    <p:sldId id="480" r:id="rId12"/>
    <p:sldId id="468" r:id="rId1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99"/>
    <a:srgbClr val="004F76"/>
    <a:srgbClr val="FFFF00"/>
    <a:srgbClr val="969696"/>
    <a:srgbClr val="C0C0C0"/>
    <a:srgbClr val="EAEAEA"/>
    <a:srgbClr val="EAEFF7"/>
    <a:srgbClr val="FFFF66"/>
    <a:srgbClr val="FFC000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596" autoAdjust="0"/>
    <p:restoredTop sz="80207" autoAdjust="0"/>
  </p:normalViewPr>
  <p:slideViewPr>
    <p:cSldViewPr snapToGrid="0" snapToObjects="1">
      <p:cViewPr varScale="1">
        <p:scale>
          <a:sx n="59" d="100"/>
          <a:sy n="59" d="100"/>
        </p:scale>
        <p:origin x="63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71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834"/>
    </p:cViewPr>
  </p:sorterViewPr>
  <p:notesViewPr>
    <p:cSldViewPr snapToGrid="0" snapToObjects="1">
      <p:cViewPr varScale="1">
        <p:scale>
          <a:sx n="56" d="100"/>
          <a:sy n="56" d="100"/>
        </p:scale>
        <p:origin x="277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4E0FD-CBE8-4909-9993-A5BCC1741443}" type="datetimeFigureOut">
              <a:rPr lang="en-US" smtClean="0"/>
              <a:t>12/9/2016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F6B410-05C9-413F-A30A-70D96530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8546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fld id="{7CD2770E-3658-4AC1-AE21-CC5D531EC09F}" type="datetime1">
              <a:rPr lang="en-US" altLang="en-US"/>
              <a:pPr>
                <a:defRPr/>
              </a:pPr>
              <a:t>12/9/2016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fld id="{AE1B695C-A90B-4E75-B13A-B8D824ED22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46456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72" charset="-128"/>
        <a:cs typeface="ＭＳ Ｐゴシック" pitchFamily="-72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72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110" charset="-128"/>
        <a:cs typeface="ヒラギノ角ゴ Pro W3" pitchFamily="-110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110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110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Placeholder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Placeholder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08472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Consider spending a little bit of time with proposal</a:t>
            </a:r>
            <a:r>
              <a:rPr lang="en-US" baseline="0" dirty="0"/>
              <a:t>s #1, 5, 9.</a:t>
            </a:r>
          </a:p>
          <a:p>
            <a:endParaRPr lang="en-US" baseline="0" dirty="0"/>
          </a:p>
          <a:p>
            <a:r>
              <a:rPr lang="en-US" baseline="0" dirty="0"/>
              <a:t>The commerce clause is one of the most abused clauses in the Constitution.  Proposals 5 and 9 both define how the states can collectively nullify SCOTUS rulings or federal law</a:t>
            </a:r>
          </a:p>
          <a:p>
            <a:endParaRPr lang="en-US" baseline="0" dirty="0"/>
          </a:p>
          <a:p>
            <a:r>
              <a:rPr lang="en-US" baseline="0" dirty="0"/>
              <a:t>Proposal #8 – a great example showing off Governor Abbott’s chops as AG – interposition, provides a “right of standing before the federal court” to every citizen who is represented by the state government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1B695C-A90B-4E75-B13A-B8D824ED2201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54968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especially helpful for legislators – make sure they</a:t>
            </a:r>
            <a:r>
              <a:rPr lang="en-US" baseline="0" dirty="0"/>
              <a:t> are attentive for this 45 second video.  They will relate to what Professor Barnett says, and they may well make the connection to how, and why, a convention is necessary.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1B695C-A90B-4E75-B13A-B8D824ED2201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451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 your audience know</a:t>
            </a:r>
            <a:r>
              <a:rPr lang="en-US" baseline="0" dirty="0"/>
              <a:t> in advance where you’re taking them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1B695C-A90B-4E75-B13A-B8D824ED2201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4414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 your audience know</a:t>
            </a:r>
            <a:r>
              <a:rPr lang="en-US" baseline="0" dirty="0"/>
              <a:t> in advance where you’re taking them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1B695C-A90B-4E75-B13A-B8D824ED2201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25741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Schoolhouse Rock: I’m Just a Bill!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1B695C-A90B-4E75-B13A-B8D824ED2201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39297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Plate</a:t>
            </a:r>
            <a:r>
              <a:rPr lang="en-US" baseline="0" dirty="0"/>
              <a:t> Spinning… the same trick, over and over and over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1B695C-A90B-4E75-B13A-B8D824ED2201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78748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Juggling – Chainsaw, Bowling</a:t>
            </a:r>
            <a:r>
              <a:rPr lang="en-US" baseline="0" dirty="0"/>
              <a:t> Ball, Apple</a:t>
            </a:r>
          </a:p>
          <a:p>
            <a:r>
              <a:rPr lang="en-US" baseline="0" dirty="0"/>
              <a:t>Same skill (juggling), different elements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1B695C-A90B-4E75-B13A-B8D824ED2201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71280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inception</a:t>
            </a:r>
            <a:r>
              <a:rPr lang="en-US" baseline="0" dirty="0"/>
              <a:t> of the process to it’s death, or success!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1B695C-A90B-4E75-B13A-B8D824ED2201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72239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Policy – The actual legislation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1B695C-A90B-4E75-B13A-B8D824ED2201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34479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Emphasize</a:t>
            </a:r>
            <a:r>
              <a:rPr lang="en-US" baseline="0" dirty="0"/>
              <a:t> the difference between a specific amendment resolution (e.g., Balanced Budget Amendment, Term Limits) and our Subject Matter Application.  This is a great setup for Governor Abbott’s nine model subjects – our resolution is the framework in which the Governor’s ideas fit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1B695C-A90B-4E75-B13A-B8D824ED2201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5033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CC51EAF-85AF-45CD-AC61-030041E5FC94}" type="datetime1">
              <a:rPr lang="en-US" altLang="en-US" smtClean="0"/>
              <a:pPr>
                <a:defRPr/>
              </a:pPr>
              <a:t>12/9/2016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87D246B-6631-464F-BB25-165AB26CECC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0125399"/>
      </p:ext>
    </p:extLst>
  </p:cSld>
  <p:clrMapOvr>
    <a:masterClrMapping/>
  </p:clrMapOvr>
  <p:transition spd="slow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0244784-621E-416B-BAF8-1B0F0B099D6A}" type="datetime1">
              <a:rPr lang="en-US" altLang="en-US" smtClean="0"/>
              <a:pPr>
                <a:defRPr/>
              </a:pPr>
              <a:t>12/9/2016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2A78AEC-9D24-4D0A-8F26-1A7DADD1479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4472481"/>
      </p:ext>
    </p:extLst>
  </p:cSld>
  <p:clrMapOvr>
    <a:masterClrMapping/>
  </p:clrMapOvr>
  <p:transition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1350C8B-5EF1-4099-A62C-47A615BB8280}" type="datetime1">
              <a:rPr lang="en-US" altLang="en-US" smtClean="0"/>
              <a:pPr>
                <a:defRPr/>
              </a:pPr>
              <a:t>12/9/2016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38C1E-935E-40A4-BBCB-1AE2FEC9FC4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6725539"/>
      </p:ext>
    </p:extLst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5076"/>
            <a:ext cx="7886700" cy="723070"/>
          </a:xfrm>
        </p:spPr>
        <p:txBody>
          <a:bodyPr/>
          <a:lstStyle>
            <a:lvl1pPr>
              <a:defRPr>
                <a:solidFill>
                  <a:srgbClr val="33669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50819"/>
            <a:ext cx="7886700" cy="4268104"/>
          </a:xfrm>
        </p:spPr>
        <p:txBody>
          <a:bodyPr/>
          <a:lstStyle>
            <a:lvl1pPr>
              <a:defRPr>
                <a:solidFill>
                  <a:srgbClr val="336699"/>
                </a:solidFill>
              </a:defRPr>
            </a:lvl1pPr>
            <a:lvl2pPr>
              <a:defRPr>
                <a:solidFill>
                  <a:srgbClr val="336699"/>
                </a:solidFill>
              </a:defRPr>
            </a:lvl2pPr>
            <a:lvl3pPr>
              <a:defRPr>
                <a:solidFill>
                  <a:srgbClr val="336699"/>
                </a:solidFill>
              </a:defRPr>
            </a:lvl3pPr>
            <a:lvl4pPr>
              <a:defRPr>
                <a:solidFill>
                  <a:srgbClr val="336699"/>
                </a:solidFill>
              </a:defRPr>
            </a:lvl4pPr>
            <a:lvl5pPr>
              <a:defRPr>
                <a:solidFill>
                  <a:srgbClr val="33669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D4486E2-DE1D-4EC1-BEA5-199E055496FF}" type="datetime1">
              <a:rPr lang="en-US" altLang="en-US" smtClean="0"/>
              <a:pPr>
                <a:defRPr/>
              </a:pPr>
              <a:t>12/9/2016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8CAEF20-7451-433B-967E-9E491E45467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8874177"/>
      </p:ext>
    </p:extLst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BE64DB-FCCD-4EBE-9217-304D43A4AD4A}" type="datetime1">
              <a:rPr lang="en-US" altLang="en-US" smtClean="0"/>
              <a:pPr>
                <a:defRPr/>
              </a:pPr>
              <a:t>12/9/2016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7B81C76-6F4E-4EFC-8CC5-3BC87FD01F3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9552420"/>
      </p:ext>
    </p:extLst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B243007-EBB3-4007-A92D-7EDC7E88CAD1}" type="datetime1">
              <a:rPr lang="en-US" altLang="en-US" smtClean="0"/>
              <a:pPr>
                <a:defRPr/>
              </a:pPr>
              <a:t>12/9/2016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17E3108-D912-4929-AA42-817BA967E0D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3763833"/>
      </p:ext>
    </p:extLst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25DEBD-C85E-460A-A355-B5922BE7B253}" type="datetime1">
              <a:rPr lang="en-US" altLang="en-US" smtClean="0"/>
              <a:pPr>
                <a:defRPr/>
              </a:pPr>
              <a:t>12/9/2016</a:t>
            </a:fld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B363E54-9748-4989-9B20-808BEA97DD1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9861057"/>
      </p:ext>
    </p:extLst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32DD827-DD02-4677-9B7C-3A8D13929D91}" type="datetime1">
              <a:rPr lang="en-US" altLang="en-US" smtClean="0"/>
              <a:pPr>
                <a:defRPr/>
              </a:pPr>
              <a:t>12/9/2016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2F5C365-2199-45A3-9893-3F6D13E4847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4481315"/>
      </p:ext>
    </p:extLst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3E5926D-443A-4038-8167-DBBC60B7EB27}" type="datetime1">
              <a:rPr lang="en-US" altLang="en-US" smtClean="0"/>
              <a:pPr>
                <a:defRPr/>
              </a:pPr>
              <a:t>12/9/2016</a:t>
            </a:fld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EAF6BDA-ABBB-434B-80BA-2CCCC8EA4E9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1506337"/>
      </p:ext>
    </p:extLst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659DA83-C49F-4EED-A431-9EE6AB1C133C}" type="datetime1">
              <a:rPr lang="en-US" altLang="en-US" smtClean="0"/>
              <a:pPr>
                <a:defRPr/>
              </a:pPr>
              <a:t>12/9/2016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05C1A8B-8F13-4511-8B81-6F2F594B4982}" type="slidenum">
              <a:rPr lang="en-US" altLang="en-US" smtClean="0"/>
              <a:pPr>
                <a:defRPr/>
              </a:pPr>
              <a:t>‹#›</a:t>
            </a:fld>
            <a:endParaRPr lang="en-US" altLang="en-US">
              <a:solidFill>
                <a:srgbClr val="8DCDD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391857"/>
      </p:ext>
    </p:extLst>
  </p:cSld>
  <p:clrMapOvr>
    <a:masterClrMapping/>
  </p:clrMapOvr>
  <p:transition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748A34E-BBA1-4C0E-B5F8-BE749D4CA452}" type="datetime1">
              <a:rPr lang="en-US" altLang="en-US" smtClean="0"/>
              <a:pPr>
                <a:defRPr/>
              </a:pPr>
              <a:t>12/9/2016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F7D5CA4-734E-4803-A3A9-B1BEA3AD2855}" type="slidenum">
              <a:rPr lang="en-US" altLang="en-US" smtClean="0"/>
              <a:pPr>
                <a:defRPr/>
              </a:pPr>
              <a:t>‹#›</a:t>
            </a:fld>
            <a:endParaRPr lang="en-US" altLang="en-US">
              <a:solidFill>
                <a:srgbClr val="8DCDD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893902"/>
      </p:ext>
    </p:extLst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37932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5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3044"/>
            <a:ext cx="91440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8872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9" r:id="rId1"/>
    <p:sldLayoutId id="2147484410" r:id="rId2"/>
    <p:sldLayoutId id="2147484411" r:id="rId3"/>
    <p:sldLayoutId id="2147484412" r:id="rId4"/>
    <p:sldLayoutId id="2147484413" r:id="rId5"/>
    <p:sldLayoutId id="2147484414" r:id="rId6"/>
    <p:sldLayoutId id="2147484415" r:id="rId7"/>
    <p:sldLayoutId id="2147484416" r:id="rId8"/>
    <p:sldLayoutId id="2147484417" r:id="rId9"/>
    <p:sldLayoutId id="2147484418" r:id="rId10"/>
    <p:sldLayoutId id="2147484419" r:id="rId11"/>
  </p:sldLayoutIdLst>
  <p:transition spd="slow">
    <p:wipe dir="r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66"/>
          <a:stretch/>
        </p:blipFill>
        <p:spPr>
          <a:xfrm>
            <a:off x="1744458" y="1011016"/>
            <a:ext cx="5745002" cy="32716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46641" y="4440032"/>
            <a:ext cx="472039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Texas Convention of States</a:t>
            </a:r>
          </a:p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Legislative Session I</a:t>
            </a:r>
          </a:p>
        </p:txBody>
      </p:sp>
      <p:sp>
        <p:nvSpPr>
          <p:cNvPr id="6" name="Rectangle 5"/>
          <p:cNvSpPr/>
          <p:nvPr/>
        </p:nvSpPr>
        <p:spPr>
          <a:xfrm>
            <a:off x="1511269" y="506955"/>
            <a:ext cx="621138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Arial"/>
                <a:cs typeface="Arial"/>
                <a:sym typeface="Arial"/>
                <a:rtl val="0"/>
              </a:rPr>
              <a:t>Convention of States Project</a:t>
            </a:r>
            <a:endParaRPr lang="en-US" sz="40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60993351"/>
      </p:ext>
    </p:extLst>
  </p:cSld>
  <p:clrMapOvr>
    <a:masterClrMapping/>
  </p:clrMapOvr>
  <p:transition spd="slow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5882640"/>
            <a:ext cx="9241971" cy="1073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Texas Plan and COS Application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395022" y="1227977"/>
          <a:ext cx="8405163" cy="519132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8017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17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017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5460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36720">
                <a:tc>
                  <a:txBody>
                    <a:bodyPr/>
                    <a:lstStyle/>
                    <a:p>
                      <a:pPr marL="285750" indent="-285750"/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  <a:p>
                      <a:pPr marL="285750" indent="-285750"/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  <a:p>
                      <a:pPr marL="285750" indent="-285750"/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  <a:p>
                      <a:pPr marL="285750" indent="-285750"/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  <a:p>
                      <a:pPr marL="285750" indent="-285750"/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  <a:p>
                      <a:pPr marL="285750" indent="-285750"/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  <a:p>
                      <a:pPr marL="285750" indent="-285750"/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  <a:p>
                      <a:pPr marL="285750" indent="-285750"/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  <a:p>
                      <a:pPr marL="285750" indent="-285750"/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  <a:p>
                      <a:pPr marL="285750" indent="-285750"/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  <a:p>
                      <a:pPr marL="285750" indent="-285750"/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  <a:p>
                      <a:pPr marL="285750" indent="-285750"/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  <a:p>
                      <a:pPr marL="285750" indent="-285750"/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  <a:p>
                      <a:pPr marL="285750" indent="-285750"/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  <a:p>
                      <a:pPr marL="285750" indent="-285750"/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  <a:p>
                      <a:pPr marL="285750" indent="-285750"/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  <a:p>
                      <a:pPr marL="285750" indent="-285750"/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aseline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  <a:p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  <a:p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  <a:p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  <a:p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  <a:p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  <a:p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  <a:p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  <a:p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  <a:p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  <a:p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  <a:p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  <a:p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  <a:p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  <a:p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  <a:p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63271" y="1227978"/>
            <a:ext cx="228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kern="0" dirty="0">
                <a:solidFill>
                  <a:srgbClr val="336699"/>
                </a:solidFill>
                <a:latin typeface="Arial"/>
                <a:cs typeface="Arial"/>
                <a:sym typeface="Arial"/>
                <a:rtl val="0"/>
              </a:rPr>
              <a:t>1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kern="0" dirty="0">
                <a:solidFill>
                  <a:srgbClr val="336699"/>
                </a:solidFill>
                <a:latin typeface="Arial"/>
                <a:cs typeface="Arial"/>
                <a:sym typeface="Arial"/>
                <a:rtl val="0"/>
              </a:rPr>
              <a:t>Fiscal Restraints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23349" y="1227978"/>
            <a:ext cx="228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kern="0" dirty="0">
                <a:solidFill>
                  <a:srgbClr val="336699"/>
                </a:solidFill>
                <a:latin typeface="Arial"/>
                <a:cs typeface="Arial"/>
                <a:sym typeface="Arial"/>
                <a:rtl val="0"/>
              </a:rPr>
              <a:t>2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kern="0" dirty="0">
                <a:solidFill>
                  <a:srgbClr val="336699"/>
                </a:solidFill>
                <a:latin typeface="Arial"/>
                <a:cs typeface="Arial"/>
                <a:sym typeface="Arial"/>
                <a:rtl val="0"/>
              </a:rPr>
              <a:t>Limit Power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83427" y="1227978"/>
            <a:ext cx="228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kern="0" dirty="0">
                <a:solidFill>
                  <a:srgbClr val="336699"/>
                </a:solidFill>
                <a:latin typeface="Arial"/>
                <a:cs typeface="Arial"/>
                <a:sym typeface="Arial"/>
                <a:rtl val="0"/>
              </a:rPr>
              <a:t>3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kern="0" dirty="0">
                <a:solidFill>
                  <a:srgbClr val="336699"/>
                </a:solidFill>
                <a:latin typeface="Arial"/>
                <a:cs typeface="Arial"/>
                <a:sym typeface="Arial"/>
                <a:rtl val="0"/>
              </a:rPr>
              <a:t>Term Limits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6339" y="2178225"/>
            <a:ext cx="19752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II. Balanced Budget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81778" y="2178225"/>
            <a:ext cx="23490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61963"/>
            <a:r>
              <a:rPr lang="en-US" sz="1600" dirty="0">
                <a:solidFill>
                  <a:schemeClr val="bg1"/>
                </a:solidFill>
              </a:rPr>
              <a:t>I. 	Commerce Clause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81778" y="2488533"/>
            <a:ext cx="2562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1963" indent="-461963"/>
            <a:r>
              <a:rPr lang="en-US" sz="1600" dirty="0">
                <a:solidFill>
                  <a:schemeClr val="bg1"/>
                </a:solidFill>
              </a:rPr>
              <a:t>III. 	Administrative Agencies NOT create Federal Law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81778" y="3291284"/>
            <a:ext cx="2731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1963" indent="-461963"/>
            <a:r>
              <a:rPr lang="en-US" sz="1600" dirty="0">
                <a:solidFill>
                  <a:schemeClr val="bg1"/>
                </a:solidFill>
              </a:rPr>
              <a:t>IV. 	Admin Agencies NOT preempt State Law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81778" y="3847813"/>
            <a:ext cx="2749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1963" indent="-461963"/>
            <a:r>
              <a:rPr lang="en-US" sz="1600" dirty="0">
                <a:solidFill>
                  <a:schemeClr val="bg1"/>
                </a:solidFill>
              </a:rPr>
              <a:t>V. 	2/3 States Majority override SCOTUS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81778" y="4404342"/>
            <a:ext cx="2731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1963" indent="-461963"/>
            <a:r>
              <a:rPr lang="en-US" sz="1600" dirty="0">
                <a:solidFill>
                  <a:schemeClr val="bg1"/>
                </a:solidFill>
              </a:rPr>
              <a:t>VI. 	Super majority SCOTUS decisions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81778" y="4960871"/>
            <a:ext cx="26119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61963" indent="-461963"/>
            <a:r>
              <a:rPr lang="en-US" sz="1600" dirty="0">
                <a:solidFill>
                  <a:schemeClr val="bg1"/>
                </a:solidFill>
              </a:rPr>
              <a:t>VII. 	Express Powers Only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81778" y="5271179"/>
            <a:ext cx="27218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1963" indent="-461963"/>
            <a:r>
              <a:rPr lang="en-US" sz="1600" dirty="0">
                <a:solidFill>
                  <a:schemeClr val="bg1"/>
                </a:solidFill>
              </a:rPr>
              <a:t>VIII. 	Enumerated Power to sue in Federal Court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81778" y="5827710"/>
            <a:ext cx="2740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1963" indent="-461963"/>
            <a:r>
              <a:rPr lang="en-US" sz="1600" dirty="0">
                <a:solidFill>
                  <a:schemeClr val="bg1"/>
                </a:solidFill>
              </a:rPr>
              <a:t>IX.	2/3 State Override of Federal Law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10097" y="2178225"/>
            <a:ext cx="273010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Not in the Texas Plan, but…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Governor Abbott, on at least four very public occasions: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TCCRI speech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Texas State GOP Keynote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Mark Levin Show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COS Advocacy Forum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600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solidFill>
                  <a:schemeClr val="bg1"/>
                </a:solidFill>
              </a:rPr>
              <a:t>Named Term Limits FIRST when speaking of possible amendment proposals at a Convention of States</a:t>
            </a:r>
          </a:p>
          <a:p>
            <a:endParaRPr lang="en-US" sz="1600" dirty="0"/>
          </a:p>
        </p:txBody>
      </p:sp>
      <p:sp>
        <p:nvSpPr>
          <p:cNvPr id="20" name="Rounded Rectangle 19"/>
          <p:cNvSpPr/>
          <p:nvPr/>
        </p:nvSpPr>
        <p:spPr>
          <a:xfrm>
            <a:off x="5780" y="3004359"/>
            <a:ext cx="9144000" cy="914400"/>
          </a:xfrm>
          <a:prstGeom prst="roundRect">
            <a:avLst>
              <a:gd name="adj" fmla="val 34359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7837" indent="-342900">
              <a:lnSpc>
                <a:spcPct val="100000"/>
              </a:lnSpc>
              <a:spcBef>
                <a:spcPts val="1200"/>
              </a:spcBef>
              <a:buSzPct val="100000"/>
            </a:pPr>
            <a:r>
              <a:rPr lang="en-US" sz="2400" dirty="0">
                <a:solidFill>
                  <a:schemeClr val="bg1"/>
                </a:solidFill>
              </a:rPr>
              <a:t>V - Allow a two-thirds majority of the States to override a U.S. Supreme Court decision – </a:t>
            </a:r>
            <a:r>
              <a:rPr lang="en-US" sz="2400" i="1" u="sng" dirty="0">
                <a:solidFill>
                  <a:schemeClr val="bg1"/>
                </a:solidFill>
              </a:rPr>
              <a:t>enumerates nullification power!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5744" y="2970763"/>
            <a:ext cx="9144000" cy="914400"/>
          </a:xfrm>
          <a:prstGeom prst="roundRect">
            <a:avLst>
              <a:gd name="adj" fmla="val 34359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7837" indent="-342900">
              <a:lnSpc>
                <a:spcPct val="100000"/>
              </a:lnSpc>
              <a:spcBef>
                <a:spcPts val="1200"/>
              </a:spcBef>
              <a:buSzPct val="100000"/>
            </a:pPr>
            <a:r>
              <a:rPr lang="en-US" sz="2400" dirty="0">
                <a:solidFill>
                  <a:schemeClr val="bg1"/>
                </a:solidFill>
              </a:rPr>
              <a:t>VI - Require a seven-justice super-majority vote for SCOTUS decisions that invalidate a democratically enacted law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31488" y="3004494"/>
            <a:ext cx="9144000" cy="914400"/>
          </a:xfrm>
          <a:prstGeom prst="roundRect">
            <a:avLst>
              <a:gd name="adj" fmla="val 34359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7837" indent="-342900">
              <a:lnSpc>
                <a:spcPct val="100000"/>
              </a:lnSpc>
              <a:spcBef>
                <a:spcPts val="1200"/>
              </a:spcBef>
              <a:buSzPct val="100000"/>
            </a:pPr>
            <a:r>
              <a:rPr lang="en-US" sz="2400" dirty="0">
                <a:solidFill>
                  <a:schemeClr val="bg1"/>
                </a:solidFill>
              </a:rPr>
              <a:t>VII - Limit the federal government to the powers </a:t>
            </a:r>
            <a:r>
              <a:rPr lang="en-US" sz="2400" b="1" i="1" dirty="0">
                <a:solidFill>
                  <a:schemeClr val="bg1"/>
                </a:solidFill>
              </a:rPr>
              <a:t>expressly</a:t>
            </a:r>
            <a:r>
              <a:rPr lang="en-US" sz="2400" dirty="0">
                <a:solidFill>
                  <a:schemeClr val="bg1"/>
                </a:solidFill>
              </a:rPr>
              <a:t> delegated to it in the Constitution – </a:t>
            </a:r>
            <a:r>
              <a:rPr lang="en-US" sz="2400" i="1" u="sng" dirty="0">
                <a:solidFill>
                  <a:schemeClr val="bg1"/>
                </a:solidFill>
              </a:rPr>
              <a:t>Put Teeth in the 10</a:t>
            </a:r>
            <a:r>
              <a:rPr lang="en-US" sz="2400" i="1" u="sng" baseline="30000" dirty="0">
                <a:solidFill>
                  <a:schemeClr val="bg1"/>
                </a:solidFill>
              </a:rPr>
              <a:t>th</a:t>
            </a:r>
            <a:r>
              <a:rPr lang="en-US" sz="2400" i="1" u="sng" dirty="0">
                <a:solidFill>
                  <a:schemeClr val="bg1"/>
                </a:solidFill>
              </a:rPr>
              <a:t> Amendment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15744" y="2987561"/>
            <a:ext cx="9144000" cy="914400"/>
          </a:xfrm>
          <a:prstGeom prst="roundRect">
            <a:avLst>
              <a:gd name="adj" fmla="val 34359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7837" indent="-342900">
              <a:lnSpc>
                <a:spcPct val="100000"/>
              </a:lnSpc>
              <a:spcBef>
                <a:spcPts val="1200"/>
              </a:spcBef>
              <a:buSzPct val="100000"/>
            </a:pPr>
            <a:r>
              <a:rPr lang="en-US" sz="2400" dirty="0">
                <a:solidFill>
                  <a:schemeClr val="bg1"/>
                </a:solidFill>
              </a:rPr>
              <a:t>VIII - Give state officials the power to sue in federal court when federal officials overstep their bounds – </a:t>
            </a:r>
            <a:r>
              <a:rPr lang="en-US" sz="2400" i="1" u="sng" dirty="0">
                <a:solidFill>
                  <a:schemeClr val="bg1"/>
                </a:solidFill>
              </a:rPr>
              <a:t>enumerates interposition!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0" y="3008165"/>
            <a:ext cx="9144000" cy="914400"/>
          </a:xfrm>
          <a:prstGeom prst="roundRect">
            <a:avLst>
              <a:gd name="adj" fmla="val 34359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7837" indent="-342900">
              <a:lnSpc>
                <a:spcPct val="100000"/>
              </a:lnSpc>
              <a:spcBef>
                <a:spcPts val="1200"/>
              </a:spcBef>
              <a:buSzPct val="100000"/>
            </a:pPr>
            <a:r>
              <a:rPr lang="en-US" sz="2400" dirty="0">
                <a:solidFill>
                  <a:schemeClr val="bg1"/>
                </a:solidFill>
              </a:rPr>
              <a:t>IX - Allow a two-thirds majority of the States to override a federal law or regulation – </a:t>
            </a:r>
            <a:r>
              <a:rPr lang="en-US" sz="2400" i="1" u="sng" dirty="0">
                <a:solidFill>
                  <a:schemeClr val="bg1"/>
                </a:solidFill>
              </a:rPr>
              <a:t>enumerates nullification power!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47232" y="3037597"/>
            <a:ext cx="9144000" cy="914400"/>
          </a:xfrm>
          <a:prstGeom prst="roundRect">
            <a:avLst>
              <a:gd name="adj" fmla="val 34359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7837" indent="-342900">
              <a:lnSpc>
                <a:spcPct val="100000"/>
              </a:lnSpc>
              <a:spcBef>
                <a:spcPts val="1200"/>
              </a:spcBef>
              <a:buSzPct val="100000"/>
            </a:pPr>
            <a:r>
              <a:rPr lang="en-US" sz="2400" dirty="0">
                <a:solidFill>
                  <a:schemeClr val="bg1"/>
                </a:solidFill>
              </a:rPr>
              <a:t>I - Prohibit Congress from regulating activity that occurs wholly within one State – </a:t>
            </a:r>
            <a:r>
              <a:rPr lang="en-US" sz="2400" i="1" u="sng" dirty="0">
                <a:solidFill>
                  <a:schemeClr val="bg1"/>
                </a:solidFill>
              </a:rPr>
              <a:t>Commerce Clause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-9964" y="3023774"/>
            <a:ext cx="9144000" cy="914400"/>
          </a:xfrm>
          <a:prstGeom prst="roundRect">
            <a:avLst>
              <a:gd name="adj" fmla="val 34359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7837" indent="-342900">
              <a:lnSpc>
                <a:spcPct val="100000"/>
              </a:lnSpc>
              <a:spcBef>
                <a:spcPts val="1200"/>
              </a:spcBef>
              <a:buSzPct val="100000"/>
            </a:pPr>
            <a:r>
              <a:rPr lang="en-US" sz="2400" dirty="0">
                <a:solidFill>
                  <a:schemeClr val="bg1"/>
                </a:solidFill>
              </a:rPr>
              <a:t>II - Require Congress to </a:t>
            </a:r>
            <a:r>
              <a:rPr lang="en-US" sz="2400" b="1" i="1" dirty="0">
                <a:solidFill>
                  <a:schemeClr val="bg1"/>
                </a:solidFill>
              </a:rPr>
              <a:t>balance its budget (Fiscal Restraint)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0" y="3004359"/>
            <a:ext cx="9144000" cy="914400"/>
          </a:xfrm>
          <a:prstGeom prst="roundRect">
            <a:avLst>
              <a:gd name="adj" fmla="val 34359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7837" indent="-342900">
              <a:lnSpc>
                <a:spcPct val="100000"/>
              </a:lnSpc>
              <a:spcBef>
                <a:spcPts val="1200"/>
              </a:spcBef>
              <a:buSzPct val="100000"/>
            </a:pPr>
            <a:r>
              <a:rPr lang="en-US" sz="2400" dirty="0">
                <a:solidFill>
                  <a:schemeClr val="bg1"/>
                </a:solidFill>
              </a:rPr>
              <a:t>III - Prohibit administrative agencies—and the unelected bureaucrats that staff them—from creating federal law</a:t>
            </a:r>
            <a:endParaRPr lang="en-US" sz="2400" b="1" i="1" dirty="0">
              <a:solidFill>
                <a:schemeClr val="bg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-9102" y="2965452"/>
            <a:ext cx="9144000" cy="914400"/>
          </a:xfrm>
          <a:prstGeom prst="roundRect">
            <a:avLst>
              <a:gd name="adj" fmla="val 34359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7837" indent="-342900">
              <a:lnSpc>
                <a:spcPct val="100000"/>
              </a:lnSpc>
              <a:spcBef>
                <a:spcPts val="1200"/>
              </a:spcBef>
              <a:buSzPct val="100000"/>
            </a:pPr>
            <a:r>
              <a:rPr lang="en-US" sz="2400" dirty="0">
                <a:solidFill>
                  <a:schemeClr val="bg1"/>
                </a:solidFill>
              </a:rPr>
              <a:t>IV - Prohibit administrative agencies—and the unelected bureaucrats that staff them—from preempting state law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8397" y="2916577"/>
            <a:ext cx="9144000" cy="1241546"/>
          </a:xfrm>
          <a:prstGeom prst="roundRect">
            <a:avLst>
              <a:gd name="adj" fmla="val 34359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457200">
              <a:spcBef>
                <a:spcPts val="0"/>
              </a:spcBef>
              <a:buSzPct val="25000"/>
              <a:defRPr/>
            </a:pPr>
            <a:r>
              <a:rPr lang="en-US" sz="2400" dirty="0">
                <a:solidFill>
                  <a:schemeClr val="bg1"/>
                </a:solidFill>
              </a:rPr>
              <a:t>The Texas Plan is Governor Abbott’s proposal of nine model subjects to be discussed at the Convention of States.  </a:t>
            </a:r>
            <a:r>
              <a:rPr lang="en-US" sz="2400" b="1" i="1" u="sng" dirty="0">
                <a:solidFill>
                  <a:schemeClr val="bg1"/>
                </a:solidFill>
              </a:rPr>
              <a:t>It is not intended to be an exhaustive list!</a:t>
            </a:r>
          </a:p>
        </p:txBody>
      </p:sp>
      <p:pic>
        <p:nvPicPr>
          <p:cNvPr id="6" name="Governor Abbott at COS Advocacy Forum on Term Limit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4825" y="1143000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8126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6" dur="888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14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So, How Do These Get Proposed?</a:t>
            </a:r>
          </a:p>
        </p:txBody>
      </p:sp>
      <p:pic>
        <p:nvPicPr>
          <p:cNvPr id="4" name="Randy Barnett - Why You Need a Conven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998145"/>
            <a:ext cx="9144000" cy="5139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6666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1524000"/>
            <a:ext cx="508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867745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Legislative Session Training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85750" indent="-285750" fontAlgn="t"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Introduction and Overview</a:t>
            </a:r>
          </a:p>
          <a:p>
            <a:pPr marL="285750" indent="-285750" fontAlgn="t"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Texas Legislative Process</a:t>
            </a:r>
          </a:p>
          <a:p>
            <a:pPr marL="285750" indent="-285750" fontAlgn="t"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Practical Advice (In District, at the Capitol)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Growing Your Grassroots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Advocating During Session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Hearing Testimony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Tracking Bills and the Calendar</a:t>
            </a:r>
          </a:p>
          <a:p>
            <a:pPr marL="285750" indent="-285750" fontAlgn="t"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Political Reality – Personalities and Process</a:t>
            </a:r>
          </a:p>
        </p:txBody>
      </p:sp>
    </p:spTree>
    <p:extLst>
      <p:ext uri="{BB962C8B-B14F-4D97-AF65-F5344CB8AC3E}">
        <p14:creationId xmlns:p14="http://schemas.microsoft.com/office/powerpoint/2010/main" val="279395907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Agenda – Legislative Session I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 fontAlgn="t"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Legislative Overview – Cradle to Grave/Heaven</a:t>
            </a:r>
          </a:p>
          <a:p>
            <a:pPr marL="285750" indent="-285750" fontAlgn="t"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Components, and the Dynamics, of Legislation</a:t>
            </a:r>
          </a:p>
          <a:p>
            <a:pPr marL="285750" indent="-285750" fontAlgn="t"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Overview Convention of States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t"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</a:p>
          <a:p>
            <a:pPr marL="285750" indent="-285750" fontAlgn="t">
              <a:spcAft>
                <a:spcPts val="600"/>
              </a:spcAft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t">
              <a:spcAft>
                <a:spcPts val="600"/>
              </a:spcAft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8256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If Only It Was This Easy!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 Just a Bill (Schoolhouse Rock!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0" y="171450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01334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6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Sometimes We Think It’s Like This…</a:t>
            </a:r>
          </a:p>
        </p:txBody>
      </p:sp>
      <p:pic>
        <p:nvPicPr>
          <p:cNvPr id="4" name="Plat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4825" y="1143000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36213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 showWhenStopped="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But Really, It’s Like This!!!</a:t>
            </a:r>
          </a:p>
        </p:txBody>
      </p:sp>
      <p:pic>
        <p:nvPicPr>
          <p:cNvPr id="3" name="Juggling Chainsaw, Bowling Ball, Appl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4825" y="1143000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00131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5076"/>
            <a:ext cx="7886700" cy="7230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Legislative Overview…</a:t>
            </a: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Cradle to Grave/Heaven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50818"/>
            <a:ext cx="7886700" cy="4592781"/>
          </a:xfrm>
        </p:spPr>
        <p:txBody>
          <a:bodyPr>
            <a:normAutofit fontScale="85000" lnSpcReduction="20000"/>
          </a:bodyPr>
          <a:lstStyle/>
          <a:p>
            <a:pPr marL="285750" indent="-285750" fontAlgn="t"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Seek Your Sponsor(s)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Strategic Sponsor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Champion Sponsor</a:t>
            </a:r>
          </a:p>
          <a:p>
            <a:pPr marL="285750" indent="-285750" fontAlgn="t"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Announce Your Sponsor(s)</a:t>
            </a:r>
          </a:p>
          <a:p>
            <a:pPr marL="285750" indent="-285750" fontAlgn="t"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Announce Filing/Pre-Filing</a:t>
            </a:r>
          </a:p>
          <a:p>
            <a:pPr marL="285750" indent="-285750" fontAlgn="t"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Plan/Schedule COS Rally/Advocacy Day</a:t>
            </a:r>
          </a:p>
          <a:p>
            <a:pPr marL="285750" indent="-285750" fontAlgn="t"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Print petitions for Committee Members</a:t>
            </a:r>
          </a:p>
          <a:p>
            <a:pPr marL="285750" indent="-285750" fontAlgn="t"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Prepare for Committee/Subcommittee Hearing/Vote</a:t>
            </a:r>
          </a:p>
          <a:p>
            <a:pPr marL="285750" indent="-285750" fontAlgn="t"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After passing one chamber, repeat previous two steps</a:t>
            </a:r>
          </a:p>
          <a:p>
            <a:pPr marL="285750" indent="-285750" fontAlgn="t"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Announce Passage of Resolution!!!</a:t>
            </a:r>
          </a:p>
          <a:p>
            <a:pPr marL="285750" indent="-285750" fontAlgn="t">
              <a:spcAft>
                <a:spcPts val="600"/>
              </a:spcAft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64363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5076"/>
            <a:ext cx="7886700" cy="7230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The Components, and Dynamics, of Legislation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28650" y="1350819"/>
            <a:ext cx="7886700" cy="4268104"/>
          </a:xfrm>
        </p:spPr>
        <p:txBody>
          <a:bodyPr>
            <a:normAutofit/>
          </a:bodyPr>
          <a:lstStyle/>
          <a:p>
            <a:pPr marL="285750" indent="-285750" fontAlgn="t"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Policy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The Legislation Itself, Addresses a Problem</a:t>
            </a:r>
          </a:p>
          <a:p>
            <a:pPr marL="285750" indent="-285750" fontAlgn="t"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How Does It Become a Law (or Resolution)?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What Can I Do to Influence the Process?</a:t>
            </a:r>
          </a:p>
          <a:p>
            <a:pPr marL="285750" indent="-285750" fontAlgn="t"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Political Reality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What Process Factors Do I Consider?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What About Personalities?</a:t>
            </a:r>
          </a:p>
          <a:p>
            <a:pPr marL="285750" indent="-285750" fontAlgn="t">
              <a:spcAft>
                <a:spcPts val="600"/>
              </a:spcAft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40874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Subject Matter Application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4632" y="2351863"/>
            <a:ext cx="19425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000" b="1" kern="0" dirty="0">
                <a:solidFill>
                  <a:srgbClr val="336699"/>
                </a:solidFill>
                <a:latin typeface="Arial"/>
                <a:cs typeface="Arial"/>
                <a:sym typeface="Arial"/>
                <a:rtl val="0"/>
              </a:rPr>
              <a:t>1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kern="0" dirty="0">
                <a:solidFill>
                  <a:srgbClr val="336699"/>
                </a:solidFill>
                <a:latin typeface="Arial"/>
                <a:cs typeface="Arial"/>
                <a:sym typeface="Arial"/>
                <a:rtl val="0"/>
              </a:rPr>
              <a:t>Impose Fiscal Restraints on the Federal Government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25398" y="2351863"/>
            <a:ext cx="220606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000" b="1" kern="0" dirty="0">
                <a:solidFill>
                  <a:srgbClr val="336699"/>
                </a:solidFill>
                <a:latin typeface="Arial"/>
                <a:cs typeface="Arial"/>
                <a:sym typeface="Arial"/>
                <a:rtl val="0"/>
              </a:rPr>
              <a:t>2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kern="0" dirty="0">
                <a:solidFill>
                  <a:srgbClr val="336699"/>
                </a:solidFill>
                <a:latin typeface="Arial"/>
                <a:cs typeface="Arial"/>
                <a:sym typeface="Arial"/>
                <a:rtl val="0"/>
              </a:rPr>
              <a:t>Limit the Power and Jurisdiction of the Federal Government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29674" y="2351863"/>
            <a:ext cx="22856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000" b="1" kern="0" dirty="0">
                <a:solidFill>
                  <a:srgbClr val="336699"/>
                </a:solidFill>
                <a:latin typeface="Arial"/>
                <a:cs typeface="Arial"/>
                <a:sym typeface="Arial"/>
                <a:rtl val="0"/>
              </a:rPr>
              <a:t>3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kern="0" dirty="0">
                <a:solidFill>
                  <a:srgbClr val="336699"/>
                </a:solidFill>
                <a:latin typeface="Arial"/>
                <a:cs typeface="Arial"/>
                <a:sym typeface="Arial"/>
                <a:rtl val="0"/>
              </a:rPr>
              <a:t>Limit the terms of office for federal officials and for members of Congress</a:t>
            </a:r>
          </a:p>
        </p:txBody>
      </p:sp>
      <p:sp>
        <p:nvSpPr>
          <p:cNvPr id="8" name="Rectangle 7"/>
          <p:cNvSpPr/>
          <p:nvPr/>
        </p:nvSpPr>
        <p:spPr>
          <a:xfrm>
            <a:off x="511629" y="1309527"/>
            <a:ext cx="80653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buSzPct val="100000"/>
            </a:pPr>
            <a:r>
              <a:rPr lang="en-US" sz="2400" b="1" dirty="0">
                <a:solidFill>
                  <a:srgbClr val="336699"/>
                </a:solidFill>
              </a:rPr>
              <a:t>Limited to proposing amendments to the Constitution of the United States that:</a:t>
            </a:r>
          </a:p>
        </p:txBody>
      </p:sp>
    </p:spTree>
    <p:extLst>
      <p:ext uri="{BB962C8B-B14F-4D97-AF65-F5344CB8AC3E}">
        <p14:creationId xmlns:p14="http://schemas.microsoft.com/office/powerpoint/2010/main" val="30601819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17546</TotalTime>
  <Words>803</Words>
  <Application>Microsoft Office PowerPoint</Application>
  <PresentationFormat>On-screen Show (4:3)</PresentationFormat>
  <Paragraphs>140</Paragraphs>
  <Slides>12</Slides>
  <Notes>11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ＭＳ Ｐゴシック</vt:lpstr>
      <vt:lpstr>Arial</vt:lpstr>
      <vt:lpstr>Calibri</vt:lpstr>
      <vt:lpstr>Calibri Light</vt:lpstr>
      <vt:lpstr>ヒラギノ角ゴ Pro W3</vt:lpstr>
      <vt:lpstr>Office Theme</vt:lpstr>
      <vt:lpstr>PowerPoint Presentation</vt:lpstr>
      <vt:lpstr>Legislative Session Training</vt:lpstr>
      <vt:lpstr>Agenda – Legislative Session I</vt:lpstr>
      <vt:lpstr>If Only It Was This Easy!</vt:lpstr>
      <vt:lpstr>Sometimes We Think It’s Like This…</vt:lpstr>
      <vt:lpstr>But Really, It’s Like This!!!</vt:lpstr>
      <vt:lpstr>Legislative Overview… Cradle to Grave/Heaven</vt:lpstr>
      <vt:lpstr>The Components, and Dynamics, of Legislation</vt:lpstr>
      <vt:lpstr>Subject Matter Application</vt:lpstr>
      <vt:lpstr>Texas Plan and COS Application</vt:lpstr>
      <vt:lpstr>So, How Do These Get Proposed?</vt:lpstr>
      <vt:lpstr>Questions?</vt:lpstr>
    </vt:vector>
  </TitlesOfParts>
  <Company>North State Symphony League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CONVENTION OF STATES</dc:title>
  <dc:creator>North State Symphony League</dc:creator>
  <cp:lastModifiedBy>Paul Hodson</cp:lastModifiedBy>
  <cp:revision>394</cp:revision>
  <dcterms:created xsi:type="dcterms:W3CDTF">2014-07-01T23:57:49Z</dcterms:created>
  <dcterms:modified xsi:type="dcterms:W3CDTF">2016-12-09T22:02:09Z</dcterms:modified>
</cp:coreProperties>
</file>